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99" r:id="rId3"/>
    <p:sldId id="300" r:id="rId4"/>
    <p:sldId id="285" r:id="rId5"/>
    <p:sldId id="260" r:id="rId6"/>
    <p:sldId id="290" r:id="rId7"/>
    <p:sldId id="270" r:id="rId8"/>
    <p:sldId id="291" r:id="rId9"/>
    <p:sldId id="301" r:id="rId10"/>
    <p:sldId id="271" r:id="rId11"/>
    <p:sldId id="302" r:id="rId12"/>
    <p:sldId id="288" r:id="rId13"/>
  </p:sldIdLst>
  <p:sldSz cx="12192000" cy="6858000"/>
  <p:notesSz cx="7102475" cy="93884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gFe737Z16ungT3SzV1JWiXzlaZ4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ssell Guy" initials="RG" lastIdx="1" clrIdx="0">
    <p:extLst>
      <p:ext uri="{19B8F6BF-5375-455C-9EA6-DF929625EA0E}">
        <p15:presenceInfo xmlns:p15="http://schemas.microsoft.com/office/powerpoint/2012/main" userId="8d196650b2814ae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62339" autoAdjust="0"/>
  </p:normalViewPr>
  <p:slideViewPr>
    <p:cSldViewPr snapToGrid="0">
      <p:cViewPr varScale="1">
        <p:scale>
          <a:sx n="69" d="100"/>
          <a:sy n="69" d="100"/>
        </p:scale>
        <p:origin x="2178" y="6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2" d="100"/>
          <a:sy n="82" d="100"/>
        </p:scale>
        <p:origin x="389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51" Type="http://schemas.openxmlformats.org/officeDocument/2006/relationships/tableStyles" Target="tableStyles.xml"/><Relationship Id="rId3" Type="http://schemas.openxmlformats.org/officeDocument/2006/relationships/slide" Target="slides/slide2.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46" Type="http://customschemas.google.com/relationships/presentationmetadata" Target="metadata"/><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49"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4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7739" cy="471054"/>
          </a:xfrm>
          <a:prstGeom prst="rect">
            <a:avLst/>
          </a:prstGeom>
          <a:noFill/>
          <a:ln>
            <a:noFill/>
          </a:ln>
        </p:spPr>
        <p:txBody>
          <a:bodyPr spcFirstLastPara="1" wrap="square" lIns="94219" tIns="47097" rIns="94219" bIns="47097"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093" y="0"/>
            <a:ext cx="3077739" cy="471054"/>
          </a:xfrm>
          <a:prstGeom prst="rect">
            <a:avLst/>
          </a:prstGeom>
          <a:noFill/>
          <a:ln>
            <a:noFill/>
          </a:ln>
        </p:spPr>
        <p:txBody>
          <a:bodyPr spcFirstLastPara="1" wrap="square" lIns="94219" tIns="47097" rIns="94219" bIns="47097"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 name="Google Shape;6;n"/>
          <p:cNvSpPr txBox="1">
            <a:spLocks noGrp="1"/>
          </p:cNvSpPr>
          <p:nvPr>
            <p:ph type="body" idx="1"/>
          </p:nvPr>
        </p:nvSpPr>
        <p:spPr>
          <a:xfrm>
            <a:off x="710248" y="4518203"/>
            <a:ext cx="5681980" cy="3696713"/>
          </a:xfrm>
          <a:prstGeom prst="rect">
            <a:avLst/>
          </a:prstGeom>
          <a:noFill/>
          <a:ln>
            <a:noFill/>
          </a:ln>
        </p:spPr>
        <p:txBody>
          <a:bodyPr spcFirstLastPara="1" wrap="square" lIns="94219" tIns="47097" rIns="94219" bIns="47097"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7423"/>
            <a:ext cx="3077739" cy="471053"/>
          </a:xfrm>
          <a:prstGeom prst="rect">
            <a:avLst/>
          </a:prstGeom>
          <a:noFill/>
          <a:ln>
            <a:noFill/>
          </a:ln>
        </p:spPr>
        <p:txBody>
          <a:bodyPr spcFirstLastPara="1" wrap="square" lIns="94219" tIns="47097" rIns="94219" bIns="47097"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093" y="8917423"/>
            <a:ext cx="3077739" cy="471053"/>
          </a:xfrm>
          <a:prstGeom prst="rect">
            <a:avLst/>
          </a:prstGeom>
          <a:noFill/>
          <a:ln>
            <a:noFill/>
          </a:ln>
        </p:spPr>
        <p:txBody>
          <a:bodyPr spcFirstLastPara="1" wrap="square" lIns="94219" tIns="47097" rIns="94219" bIns="47097"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445" name="Google Shape;445;p1:notes"/>
          <p:cNvSpPr txBox="1">
            <a:spLocks noGrp="1"/>
          </p:cNvSpPr>
          <p:nvPr>
            <p:ph type="body" idx="1"/>
          </p:nvPr>
        </p:nvSpPr>
        <p:spPr>
          <a:xfrm>
            <a:off x="710248" y="4518203"/>
            <a:ext cx="5681980" cy="3696713"/>
          </a:xfrm>
          <a:prstGeom prst="rect">
            <a:avLst/>
          </a:prstGeom>
          <a:noFill/>
          <a:ln>
            <a:noFill/>
          </a:ln>
        </p:spPr>
        <p:txBody>
          <a:bodyPr spcFirstLastPara="1" wrap="square" lIns="94219" tIns="47097" rIns="94219" bIns="47097" anchor="t" anchorCtr="0">
            <a:noAutofit/>
          </a:bodyPr>
          <a:lstStyle/>
          <a:p>
            <a:pPr marL="0" indent="0">
              <a:buClr>
                <a:schemeClr val="dk1"/>
              </a:buClr>
              <a:buSzPts val="1200"/>
            </a:pPr>
            <a:endParaRPr lang="en-US" sz="1800" dirty="0">
              <a:latin typeface="+mn-lt"/>
            </a:endParaRPr>
          </a:p>
          <a:p>
            <a:pPr marL="0" indent="0">
              <a:buClr>
                <a:schemeClr val="dk1"/>
              </a:buClr>
              <a:buSzPts val="1200"/>
            </a:pPr>
            <a:endParaRPr lang="en-US" sz="1800" dirty="0">
              <a:latin typeface="+mn-lt"/>
            </a:endParaRPr>
          </a:p>
        </p:txBody>
      </p:sp>
      <p:sp>
        <p:nvSpPr>
          <p:cNvPr id="446" name="Google Shape;446;p1:notes"/>
          <p:cNvSpPr txBox="1">
            <a:spLocks noGrp="1"/>
          </p:cNvSpPr>
          <p:nvPr>
            <p:ph type="sldNum" idx="12"/>
          </p:nvPr>
        </p:nvSpPr>
        <p:spPr>
          <a:xfrm>
            <a:off x="4023093" y="8917423"/>
            <a:ext cx="3077739" cy="471053"/>
          </a:xfrm>
          <a:prstGeom prst="rect">
            <a:avLst/>
          </a:prstGeom>
          <a:noFill/>
          <a:ln>
            <a:noFill/>
          </a:ln>
        </p:spPr>
        <p:txBody>
          <a:bodyPr spcFirstLastPara="1" wrap="square" lIns="94219" tIns="47097" rIns="94219" bIns="47097" anchor="b" anchorCtr="0">
            <a:noAutofit/>
          </a:bodyPr>
          <a:lstStyle/>
          <a:p>
            <a:pPr algn="r"/>
            <a:fld id="{00000000-1234-1234-1234-123412341234}" type="slidenum">
              <a:rPr lang="en-US"/>
              <a:pPr algn="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16:notes"/>
          <p:cNvSpPr>
            <a:spLocks noGrp="1" noRot="1" noChangeAspect="1"/>
          </p:cNvSpPr>
          <p:nvPr>
            <p:ph type="sldImg" idx="2"/>
          </p:nvPr>
        </p:nvSpPr>
        <p:spPr>
          <a:xfrm>
            <a:off x="709613" y="64770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09" name="Google Shape;609;p16:notes"/>
          <p:cNvSpPr txBox="1">
            <a:spLocks noGrp="1"/>
          </p:cNvSpPr>
          <p:nvPr>
            <p:ph type="body" idx="1"/>
          </p:nvPr>
        </p:nvSpPr>
        <p:spPr>
          <a:xfrm>
            <a:off x="710248" y="4120445"/>
            <a:ext cx="5681980" cy="4707466"/>
          </a:xfrm>
          <a:prstGeom prst="rect">
            <a:avLst/>
          </a:prstGeom>
          <a:noFill/>
          <a:ln>
            <a:noFill/>
          </a:ln>
        </p:spPr>
        <p:txBody>
          <a:bodyPr spcFirstLastPara="1" wrap="square" lIns="94219" tIns="47097" rIns="94219" bIns="47097" anchor="t" anchorCtr="0">
            <a:noAutofit/>
          </a:bodyPr>
          <a:lstStyle/>
          <a:p>
            <a:pPr marL="0" indent="0">
              <a:buSzPts val="1100"/>
            </a:pPr>
            <a:r>
              <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rPr>
              <a:t>What can all this mean for you and your club?</a:t>
            </a:r>
            <a:endParaRPr sz="1400" dirty="0">
              <a:latin typeface="Calibri" panose="020F0502020204030204" pitchFamily="34" charset="0"/>
              <a:ea typeface="Calibri" panose="020F0502020204030204" pitchFamily="34" charset="0"/>
              <a:cs typeface="Calibri" panose="020F0502020204030204" pitchFamily="34" charset="0"/>
            </a:endParaRPr>
          </a:p>
          <a:p>
            <a:pPr marL="0" indent="0">
              <a:buClr>
                <a:schemeClr val="dk1"/>
              </a:buClr>
              <a:buSzPts val="1100"/>
            </a:pPr>
            <a:endParaRPr sz="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buSzPts val="1100"/>
            </a:pPr>
            <a:r>
              <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rPr>
              <a:t>Just like other Global Grants, there is a partnership between a Club in our District and a Club in the District of the foreign university that the scholar will be attending. It’s a great way to build a friendship with a young person whom we anticipate will effect positive change in our world.  It also opens a channel to a partner District and club overseas. </a:t>
            </a:r>
          </a:p>
          <a:p>
            <a:pPr marL="0" indent="0">
              <a:buSzPts val="1100"/>
            </a:pPr>
            <a:endParaRPr sz="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buSzPts val="1100"/>
              <a:buNone/>
            </a:pPr>
            <a:r>
              <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rPr>
              <a:t>Remember the sponsoring club does not have to help fund the scholarship.</a:t>
            </a:r>
          </a:p>
          <a:p>
            <a:pPr marL="342900" indent="-342900">
              <a:buSzPts val="1100"/>
              <a:buAutoNum type="arabicParenR" startAt="2"/>
            </a:pPr>
            <a:endPar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buSzPts val="1100"/>
            </a:pPr>
            <a:endPar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610" name="Google Shape;610;p16:notes"/>
          <p:cNvSpPr txBox="1">
            <a:spLocks noGrp="1"/>
          </p:cNvSpPr>
          <p:nvPr>
            <p:ph type="sldNum" idx="12"/>
          </p:nvPr>
        </p:nvSpPr>
        <p:spPr>
          <a:xfrm>
            <a:off x="4023093" y="8917423"/>
            <a:ext cx="3077739" cy="471053"/>
          </a:xfrm>
          <a:prstGeom prst="rect">
            <a:avLst/>
          </a:prstGeom>
          <a:noFill/>
          <a:ln>
            <a:noFill/>
          </a:ln>
        </p:spPr>
        <p:txBody>
          <a:bodyPr spcFirstLastPara="1" wrap="square" lIns="94219" tIns="47097" rIns="94219" bIns="47097" anchor="b" anchorCtr="0">
            <a:noAutofit/>
          </a:bodyPr>
          <a:lstStyle/>
          <a:p>
            <a:pPr algn="r"/>
            <a:fld id="{00000000-1234-1234-1234-123412341234}" type="slidenum">
              <a:rPr lang="en-US"/>
              <a:pPr algn="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a:extLst>
            <a:ext uri="{FF2B5EF4-FFF2-40B4-BE49-F238E27FC236}">
              <a16:creationId xmlns:a16="http://schemas.microsoft.com/office/drawing/2014/main" id="{75DE77F8-BDD4-FDE5-356D-75119A39F8A2}"/>
            </a:ext>
          </a:extLst>
        </p:cNvPr>
        <p:cNvGrpSpPr/>
        <p:nvPr/>
      </p:nvGrpSpPr>
      <p:grpSpPr>
        <a:xfrm>
          <a:off x="0" y="0"/>
          <a:ext cx="0" cy="0"/>
          <a:chOff x="0" y="0"/>
          <a:chExt cx="0" cy="0"/>
        </a:xfrm>
      </p:grpSpPr>
      <p:sp>
        <p:nvSpPr>
          <p:cNvPr id="594" name="Google Shape;594;p15:notes">
            <a:extLst>
              <a:ext uri="{FF2B5EF4-FFF2-40B4-BE49-F238E27FC236}">
                <a16:creationId xmlns:a16="http://schemas.microsoft.com/office/drawing/2014/main" id="{B48B791B-03FE-3299-12DE-C705AB8F2CA2}"/>
              </a:ext>
            </a:extLst>
          </p:cNvPr>
          <p:cNvSpPr>
            <a:spLocks noGrp="1" noRot="1" noChangeAspect="1"/>
          </p:cNvSpPr>
          <p:nvPr>
            <p:ph type="sldImg" idx="2"/>
          </p:nvPr>
        </p:nvSpPr>
        <p:spPr>
          <a:xfrm>
            <a:off x="765175" y="50800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595" name="Google Shape;595;p15:notes">
            <a:extLst>
              <a:ext uri="{FF2B5EF4-FFF2-40B4-BE49-F238E27FC236}">
                <a16:creationId xmlns:a16="http://schemas.microsoft.com/office/drawing/2014/main" id="{E02E8E20-2C22-5A8B-B031-BF96539BC830}"/>
              </a:ext>
            </a:extLst>
          </p:cNvPr>
          <p:cNvSpPr txBox="1">
            <a:spLocks noGrp="1"/>
          </p:cNvSpPr>
          <p:nvPr>
            <p:ph type="body" idx="1"/>
          </p:nvPr>
        </p:nvSpPr>
        <p:spPr>
          <a:xfrm>
            <a:off x="384121" y="4031676"/>
            <a:ext cx="6394488" cy="4885746"/>
          </a:xfrm>
          <a:prstGeom prst="rect">
            <a:avLst/>
          </a:prstGeom>
          <a:noFill/>
          <a:ln>
            <a:noFill/>
          </a:ln>
        </p:spPr>
        <p:txBody>
          <a:bodyPr spcFirstLastPara="1" wrap="square" lIns="94219" tIns="47097" rIns="94219" bIns="47097" anchor="t" anchorCtr="0">
            <a:noAutofit/>
          </a:bodyPr>
          <a:lstStyle/>
          <a:p>
            <a:r>
              <a:rPr lang="en-US" sz="2000" dirty="0"/>
              <a:t>Although scholarship applications and information are sent to seven local universities, we have only received applications from students at three universities: High Point University, UNC Greensboro, and Elon University.</a:t>
            </a:r>
          </a:p>
          <a:p>
            <a:endParaRPr lang="en-US" sz="2000" dirty="0"/>
          </a:p>
          <a:p>
            <a:r>
              <a:rPr lang="en-US" sz="2000" dirty="0"/>
              <a:t>Over 90% of our applicants have been female.  Help us find broaden our applicant base.</a:t>
            </a:r>
          </a:p>
          <a:p>
            <a:endParaRPr lang="en-US" sz="2000" dirty="0"/>
          </a:p>
          <a:p>
            <a:r>
              <a:rPr lang="en-US" sz="2000" dirty="0"/>
              <a:t>Consider having your club serve as a host club.  Interact with our global scholars and watch them as they complete their graduate studies and head out to make the world a better place.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You don’t have to be a big club to sponsor a Global Scholar. The Sandhills and Graham clubs partnered to sponsor our 2021-2022 scholar Faith Leslie. The Alamance club sponsored 2022-2023 scholar Allison Potter.  The Downtown Greensboro Club sponsored Kiara Hunter, our 2023-2024 scholar.  The Global Trekkers club sponsored 2024-25 scholar Nazaneen Shokri.</a:t>
            </a:r>
          </a:p>
          <a:p>
            <a:endParaRPr lang="en-US" sz="2000" dirty="0"/>
          </a:p>
          <a:p>
            <a:endParaRPr lang="en-US" sz="20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000" b="0" i="0" u="none" strike="noStrike" cap="none" dirty="0">
                <a:solidFill>
                  <a:srgbClr val="000000"/>
                </a:solidFill>
                <a:latin typeface="Calibri"/>
                <a:ea typeface="Calibri"/>
                <a:cs typeface="Calibri"/>
                <a:sym typeface="Calibri"/>
              </a:rPr>
              <a:t>I have had the pleasure of serving on the interview committee for our District’s Global Scholarships.  Our Scholars are very impressive young graduates.  They’ve done research projects overseas, had senior projects published in peer-reviewed journals, and one scholar served as one of two student representatives on their University’s Board of Trustees.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2000" b="0" i="0" u="none" strike="noStrike" cap="none" dirty="0">
              <a:solidFill>
                <a:srgbClr val="000000"/>
              </a:solidFill>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000" b="0" i="0" u="none" strike="noStrike" cap="none" dirty="0">
                <a:solidFill>
                  <a:srgbClr val="000000"/>
                </a:solidFill>
                <a:latin typeface="Calibri"/>
                <a:ea typeface="Calibri"/>
                <a:cs typeface="Calibri"/>
                <a:sym typeface="Calibri"/>
              </a:rPr>
              <a:t>Interested in serving on the interview committee?</a:t>
            </a:r>
          </a:p>
          <a:p>
            <a:endParaRPr lang="en-US" sz="2000" dirty="0"/>
          </a:p>
        </p:txBody>
      </p:sp>
      <p:sp>
        <p:nvSpPr>
          <p:cNvPr id="596" name="Google Shape;596;p15:notes">
            <a:extLst>
              <a:ext uri="{FF2B5EF4-FFF2-40B4-BE49-F238E27FC236}">
                <a16:creationId xmlns:a16="http://schemas.microsoft.com/office/drawing/2014/main" id="{0691A92C-01F8-0105-BEF1-F0C2AC8A10E6}"/>
              </a:ext>
            </a:extLst>
          </p:cNvPr>
          <p:cNvSpPr txBox="1">
            <a:spLocks noGrp="1"/>
          </p:cNvSpPr>
          <p:nvPr>
            <p:ph type="sldNum" idx="12"/>
          </p:nvPr>
        </p:nvSpPr>
        <p:spPr>
          <a:xfrm>
            <a:off x="4023093" y="8917423"/>
            <a:ext cx="3077739" cy="471053"/>
          </a:xfrm>
          <a:prstGeom prst="rect">
            <a:avLst/>
          </a:prstGeom>
          <a:noFill/>
          <a:ln>
            <a:noFill/>
          </a:ln>
        </p:spPr>
        <p:txBody>
          <a:bodyPr spcFirstLastPara="1" wrap="square" lIns="94219" tIns="47097" rIns="94219" bIns="47097" anchor="b" anchorCtr="0">
            <a:noAutofit/>
          </a:bodyPr>
          <a:lstStyle/>
          <a:p>
            <a:pPr algn="r"/>
            <a:fld id="{00000000-1234-1234-1234-123412341234}" type="slidenum">
              <a:rPr lang="en-US"/>
              <a:pPr algn="r"/>
              <a:t>11</a:t>
            </a:fld>
            <a:endParaRPr/>
          </a:p>
        </p:txBody>
      </p:sp>
    </p:spTree>
    <p:extLst>
      <p:ext uri="{BB962C8B-B14F-4D97-AF65-F5344CB8AC3E}">
        <p14:creationId xmlns:p14="http://schemas.microsoft.com/office/powerpoint/2010/main" val="1139991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sz="2400" dirty="0">
              <a:latin typeface="+mn-lt"/>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solidFill>
                  <a:srgbClr val="000000"/>
                </a:solidFill>
                <a:latin typeface="+mn-lt"/>
              </a:rPr>
              <a:t>Any questions?</a:t>
            </a:r>
            <a:endParaRPr lang="en-US" sz="1800" dirty="0">
              <a:latin typeface="+mn-lt"/>
            </a:endParaRP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3098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a:extLst>
            <a:ext uri="{FF2B5EF4-FFF2-40B4-BE49-F238E27FC236}">
              <a16:creationId xmlns:a16="http://schemas.microsoft.com/office/drawing/2014/main" id="{B277ABAA-F464-DEFF-D4DB-653D214EF0D1}"/>
            </a:ext>
          </a:extLst>
        </p:cNvPr>
        <p:cNvGrpSpPr/>
        <p:nvPr/>
      </p:nvGrpSpPr>
      <p:grpSpPr>
        <a:xfrm>
          <a:off x="0" y="0"/>
          <a:ext cx="0" cy="0"/>
          <a:chOff x="0" y="0"/>
          <a:chExt cx="0" cy="0"/>
        </a:xfrm>
      </p:grpSpPr>
      <p:sp>
        <p:nvSpPr>
          <p:cNvPr id="594" name="Google Shape;594;p15:notes">
            <a:extLst>
              <a:ext uri="{FF2B5EF4-FFF2-40B4-BE49-F238E27FC236}">
                <a16:creationId xmlns:a16="http://schemas.microsoft.com/office/drawing/2014/main" id="{3D623D5B-A8E7-5EF2-1D70-524A502234CE}"/>
              </a:ext>
            </a:extLst>
          </p:cNvPr>
          <p:cNvSpPr>
            <a:spLocks noGrp="1" noRot="1" noChangeAspect="1"/>
          </p:cNvSpPr>
          <p:nvPr>
            <p:ph type="sldImg" idx="2"/>
          </p:nvPr>
        </p:nvSpPr>
        <p:spPr>
          <a:xfrm>
            <a:off x="765175" y="50800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595" name="Google Shape;595;p15:notes">
            <a:extLst>
              <a:ext uri="{FF2B5EF4-FFF2-40B4-BE49-F238E27FC236}">
                <a16:creationId xmlns:a16="http://schemas.microsoft.com/office/drawing/2014/main" id="{9898E0AA-F339-708B-AB98-CB36B47F759F}"/>
              </a:ext>
            </a:extLst>
          </p:cNvPr>
          <p:cNvSpPr txBox="1">
            <a:spLocks noGrp="1"/>
          </p:cNvSpPr>
          <p:nvPr>
            <p:ph type="body" idx="1"/>
          </p:nvPr>
        </p:nvSpPr>
        <p:spPr>
          <a:xfrm>
            <a:off x="384121" y="4031676"/>
            <a:ext cx="6394488" cy="4885746"/>
          </a:xfrm>
          <a:prstGeom prst="rect">
            <a:avLst/>
          </a:prstGeom>
          <a:noFill/>
          <a:ln>
            <a:noFill/>
          </a:ln>
        </p:spPr>
        <p:txBody>
          <a:bodyPr spcFirstLastPara="1" wrap="square" lIns="94219" tIns="47097" rIns="94219" bIns="47097" anchor="t" anchorCtr="0">
            <a:noAutofit/>
          </a:bodyPr>
          <a:lstStyle/>
          <a:p>
            <a:pPr marL="0" indent="0">
              <a:spcBef>
                <a:spcPts val="809"/>
              </a:spcBef>
            </a:pPr>
            <a:endParaRPr lang="en-US" sz="2000" dirty="0">
              <a:solidFill>
                <a:schemeClr val="tx1"/>
              </a:solidFill>
            </a:endParaRPr>
          </a:p>
        </p:txBody>
      </p:sp>
      <p:sp>
        <p:nvSpPr>
          <p:cNvPr id="596" name="Google Shape;596;p15:notes">
            <a:extLst>
              <a:ext uri="{FF2B5EF4-FFF2-40B4-BE49-F238E27FC236}">
                <a16:creationId xmlns:a16="http://schemas.microsoft.com/office/drawing/2014/main" id="{07B70C53-01DF-721C-6265-7E1EF34C27AD}"/>
              </a:ext>
            </a:extLst>
          </p:cNvPr>
          <p:cNvSpPr txBox="1">
            <a:spLocks noGrp="1"/>
          </p:cNvSpPr>
          <p:nvPr>
            <p:ph type="sldNum" idx="12"/>
          </p:nvPr>
        </p:nvSpPr>
        <p:spPr>
          <a:xfrm>
            <a:off x="4023093" y="8917423"/>
            <a:ext cx="3077739" cy="471053"/>
          </a:xfrm>
          <a:prstGeom prst="rect">
            <a:avLst/>
          </a:prstGeom>
          <a:noFill/>
          <a:ln>
            <a:noFill/>
          </a:ln>
        </p:spPr>
        <p:txBody>
          <a:bodyPr spcFirstLastPara="1" wrap="square" lIns="94219" tIns="47097" rIns="94219" bIns="47097"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49683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a:extLst>
            <a:ext uri="{FF2B5EF4-FFF2-40B4-BE49-F238E27FC236}">
              <a16:creationId xmlns:a16="http://schemas.microsoft.com/office/drawing/2014/main" id="{CA9CC430-BE71-3342-2AF8-4BF085EE7537}"/>
            </a:ext>
          </a:extLst>
        </p:cNvPr>
        <p:cNvGrpSpPr/>
        <p:nvPr/>
      </p:nvGrpSpPr>
      <p:grpSpPr>
        <a:xfrm>
          <a:off x="0" y="0"/>
          <a:ext cx="0" cy="0"/>
          <a:chOff x="0" y="0"/>
          <a:chExt cx="0" cy="0"/>
        </a:xfrm>
      </p:grpSpPr>
      <p:sp>
        <p:nvSpPr>
          <p:cNvPr id="594" name="Google Shape;594;p15:notes">
            <a:extLst>
              <a:ext uri="{FF2B5EF4-FFF2-40B4-BE49-F238E27FC236}">
                <a16:creationId xmlns:a16="http://schemas.microsoft.com/office/drawing/2014/main" id="{FD62A0DD-B006-0D46-5C99-70EBEFAE8D24}"/>
              </a:ext>
            </a:extLst>
          </p:cNvPr>
          <p:cNvSpPr>
            <a:spLocks noGrp="1" noRot="1" noChangeAspect="1"/>
          </p:cNvSpPr>
          <p:nvPr>
            <p:ph type="sldImg" idx="2"/>
          </p:nvPr>
        </p:nvSpPr>
        <p:spPr>
          <a:xfrm>
            <a:off x="765175" y="50800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595" name="Google Shape;595;p15:notes">
            <a:extLst>
              <a:ext uri="{FF2B5EF4-FFF2-40B4-BE49-F238E27FC236}">
                <a16:creationId xmlns:a16="http://schemas.microsoft.com/office/drawing/2014/main" id="{87DB8588-D712-7618-3A33-6D5013F151A9}"/>
              </a:ext>
            </a:extLst>
          </p:cNvPr>
          <p:cNvSpPr txBox="1">
            <a:spLocks noGrp="1"/>
          </p:cNvSpPr>
          <p:nvPr>
            <p:ph type="body" idx="1"/>
          </p:nvPr>
        </p:nvSpPr>
        <p:spPr>
          <a:xfrm>
            <a:off x="384121" y="4031676"/>
            <a:ext cx="6394488" cy="4885746"/>
          </a:xfrm>
          <a:prstGeom prst="rect">
            <a:avLst/>
          </a:prstGeom>
          <a:noFill/>
          <a:ln>
            <a:noFill/>
          </a:ln>
        </p:spPr>
        <p:txBody>
          <a:bodyPr spcFirstLastPara="1" wrap="square" lIns="94219" tIns="47097" rIns="94219" bIns="47097" anchor="t" anchorCtr="0">
            <a:noAutofit/>
          </a:bodyPr>
          <a:lstStyle/>
          <a:p>
            <a:r>
              <a:rPr lang="nl-NL" sz="1800" b="0" i="0" u="none" strike="noStrike" cap="none" dirty="0">
                <a:solidFill>
                  <a:schemeClr val="dk1"/>
                </a:solidFill>
                <a:effectLst/>
                <a:latin typeface="Calibri"/>
                <a:ea typeface="Calibri"/>
                <a:cs typeface="Calibri"/>
                <a:sym typeface="Calibri"/>
              </a:rPr>
              <a:t>Many of </a:t>
            </a:r>
            <a:r>
              <a:rPr lang="nl-NL" sz="1800" b="0" i="0" u="none" strike="noStrike" cap="none" dirty="0" err="1">
                <a:solidFill>
                  <a:schemeClr val="dk1"/>
                </a:solidFill>
                <a:effectLst/>
                <a:latin typeface="Calibri"/>
                <a:ea typeface="Calibri"/>
                <a:cs typeface="Calibri"/>
                <a:sym typeface="Calibri"/>
              </a:rPr>
              <a:t>the</a:t>
            </a:r>
            <a:r>
              <a:rPr lang="nl-NL" sz="1800" b="0" i="0" u="none" strike="noStrike" cap="none" dirty="0">
                <a:solidFill>
                  <a:schemeClr val="dk1"/>
                </a:solidFill>
                <a:effectLst/>
                <a:latin typeface="Calibri"/>
                <a:ea typeface="Calibri"/>
                <a:cs typeface="Calibri"/>
                <a:sym typeface="Calibri"/>
              </a:rPr>
              <a:t> 187 </a:t>
            </a:r>
            <a:r>
              <a:rPr lang="nl-NL" sz="1800" b="0" i="0" u="none" strike="noStrike" cap="none" dirty="0" err="1">
                <a:solidFill>
                  <a:schemeClr val="dk1"/>
                </a:solidFill>
                <a:effectLst/>
                <a:latin typeface="Calibri"/>
                <a:ea typeface="Calibri"/>
                <a:cs typeface="Calibri"/>
                <a:sym typeface="Calibri"/>
              </a:rPr>
              <a:t>Ambassadorial</a:t>
            </a:r>
            <a:r>
              <a:rPr lang="nl-NL" sz="1800" b="0" i="0" u="none" strike="noStrike" cap="none" dirty="0">
                <a:solidFill>
                  <a:schemeClr val="dk1"/>
                </a:solidFill>
                <a:effectLst/>
                <a:latin typeface="Calibri"/>
                <a:ea typeface="Calibri"/>
                <a:cs typeface="Calibri"/>
                <a:sym typeface="Calibri"/>
              </a:rPr>
              <a:t> </a:t>
            </a:r>
            <a:r>
              <a:rPr lang="nl-NL" sz="1800" b="0" i="0" u="none" strike="noStrike" cap="none" dirty="0" err="1">
                <a:solidFill>
                  <a:schemeClr val="dk1"/>
                </a:solidFill>
                <a:effectLst/>
                <a:latin typeface="Calibri"/>
                <a:ea typeface="Calibri"/>
                <a:cs typeface="Calibri"/>
                <a:sym typeface="Calibri"/>
              </a:rPr>
              <a:t>scholars</a:t>
            </a:r>
            <a:r>
              <a:rPr lang="nl-NL" sz="1800" b="0" i="0" u="none" strike="noStrike" cap="none" dirty="0">
                <a:solidFill>
                  <a:schemeClr val="dk1"/>
                </a:solidFill>
                <a:effectLst/>
                <a:latin typeface="Calibri"/>
                <a:ea typeface="Calibri"/>
                <a:cs typeface="Calibri"/>
                <a:sym typeface="Calibri"/>
              </a:rPr>
              <a:t> </a:t>
            </a:r>
            <a:r>
              <a:rPr lang="nl-NL" sz="1800" b="0" i="0" u="none" strike="noStrike" cap="none" dirty="0" err="1">
                <a:solidFill>
                  <a:schemeClr val="dk1"/>
                </a:solidFill>
                <a:effectLst/>
                <a:latin typeface="Calibri"/>
                <a:ea typeface="Calibri"/>
                <a:cs typeface="Calibri"/>
                <a:sym typeface="Calibri"/>
              </a:rPr>
              <a:t>were</a:t>
            </a:r>
            <a:r>
              <a:rPr lang="nl-NL" sz="1800" b="0" i="0" u="none" strike="noStrike" cap="none" dirty="0">
                <a:solidFill>
                  <a:schemeClr val="dk1"/>
                </a:solidFill>
                <a:effectLst/>
                <a:latin typeface="Calibri"/>
                <a:ea typeface="Calibri"/>
                <a:cs typeface="Calibri"/>
                <a:sym typeface="Calibri"/>
              </a:rPr>
              <a:t> 3- </a:t>
            </a:r>
            <a:r>
              <a:rPr lang="nl-NL" sz="1800" b="0" i="0" u="none" strike="noStrike" cap="none" dirty="0" err="1">
                <a:solidFill>
                  <a:schemeClr val="dk1"/>
                </a:solidFill>
                <a:effectLst/>
                <a:latin typeface="Calibri"/>
                <a:ea typeface="Calibri"/>
                <a:cs typeface="Calibri"/>
                <a:sym typeface="Calibri"/>
              </a:rPr>
              <a:t>and</a:t>
            </a:r>
            <a:r>
              <a:rPr lang="nl-NL" sz="1800" b="0" i="0" u="none" strike="noStrike" cap="none" dirty="0">
                <a:solidFill>
                  <a:schemeClr val="dk1"/>
                </a:solidFill>
                <a:effectLst/>
                <a:latin typeface="Calibri"/>
                <a:ea typeface="Calibri"/>
                <a:cs typeface="Calibri"/>
                <a:sym typeface="Calibri"/>
              </a:rPr>
              <a:t> 6-month </a:t>
            </a:r>
            <a:r>
              <a:rPr lang="nl-NL" sz="1800" b="0" i="0" u="none" strike="noStrike" cap="none" dirty="0" err="1">
                <a:solidFill>
                  <a:schemeClr val="dk1"/>
                </a:solidFill>
                <a:effectLst/>
                <a:latin typeface="Calibri"/>
                <a:ea typeface="Calibri"/>
                <a:cs typeface="Calibri"/>
                <a:sym typeface="Calibri"/>
              </a:rPr>
              <a:t>language</a:t>
            </a:r>
            <a:r>
              <a:rPr lang="nl-NL" sz="1800" b="0" i="0" u="none" strike="noStrike" cap="none" dirty="0">
                <a:solidFill>
                  <a:schemeClr val="dk1"/>
                </a:solidFill>
                <a:effectLst/>
                <a:latin typeface="Calibri"/>
                <a:ea typeface="Calibri"/>
                <a:cs typeface="Calibri"/>
                <a:sym typeface="Calibri"/>
              </a:rPr>
              <a:t> </a:t>
            </a:r>
            <a:r>
              <a:rPr lang="nl-NL" sz="1800" b="0" i="0" u="none" strike="noStrike" cap="none" dirty="0" err="1">
                <a:solidFill>
                  <a:schemeClr val="dk1"/>
                </a:solidFill>
                <a:effectLst/>
                <a:latin typeface="Calibri"/>
                <a:ea typeface="Calibri"/>
                <a:cs typeface="Calibri"/>
                <a:sym typeface="Calibri"/>
              </a:rPr>
              <a:t>and</a:t>
            </a:r>
            <a:r>
              <a:rPr lang="nl-NL" sz="1800" b="0" i="0" u="none" strike="noStrike" cap="none" dirty="0">
                <a:solidFill>
                  <a:schemeClr val="dk1"/>
                </a:solidFill>
                <a:effectLst/>
                <a:latin typeface="Calibri"/>
                <a:ea typeface="Calibri"/>
                <a:cs typeface="Calibri"/>
                <a:sym typeface="Calibri"/>
              </a:rPr>
              <a:t> </a:t>
            </a:r>
            <a:r>
              <a:rPr lang="nl-NL" sz="1800" b="0" i="0" u="none" strike="noStrike" cap="none" dirty="0" err="1">
                <a:solidFill>
                  <a:schemeClr val="dk1"/>
                </a:solidFill>
                <a:effectLst/>
                <a:latin typeface="Calibri"/>
                <a:ea typeface="Calibri"/>
                <a:cs typeface="Calibri"/>
                <a:sym typeface="Calibri"/>
              </a:rPr>
              <a:t>cultural</a:t>
            </a:r>
            <a:r>
              <a:rPr lang="nl-NL" sz="1800" b="0" i="0" u="none" strike="noStrike" cap="none" dirty="0">
                <a:solidFill>
                  <a:schemeClr val="dk1"/>
                </a:solidFill>
                <a:effectLst/>
                <a:latin typeface="Calibri"/>
                <a:ea typeface="Calibri"/>
                <a:cs typeface="Calibri"/>
                <a:sym typeface="Calibri"/>
              </a:rPr>
              <a:t> programs.</a:t>
            </a:r>
          </a:p>
          <a:p>
            <a:endParaRPr lang="nl-NL" sz="1800" b="0" i="0" u="none" strike="noStrike" cap="none" dirty="0">
              <a:solidFill>
                <a:schemeClr val="dk1"/>
              </a:solidFill>
              <a:effectLst/>
              <a:latin typeface="Calibri"/>
              <a:ea typeface="Calibri"/>
              <a:cs typeface="Calibri"/>
              <a:sym typeface="Calibri"/>
            </a:endParaRPr>
          </a:p>
          <a:p>
            <a:endParaRPr lang="nl-NL" sz="1800" b="0" i="0" u="none" strike="noStrike" cap="none" dirty="0">
              <a:solidFill>
                <a:schemeClr val="dk1"/>
              </a:solidFill>
              <a:effectLst/>
              <a:latin typeface="Calibri"/>
              <a:ea typeface="Calibri"/>
              <a:cs typeface="Calibri"/>
              <a:sym typeface="Calibri"/>
            </a:endParaRPr>
          </a:p>
          <a:p>
            <a:r>
              <a:rPr lang="nl-NL" sz="1800" b="0" i="0" u="none" strike="noStrike" cap="none" dirty="0">
                <a:solidFill>
                  <a:schemeClr val="dk1"/>
                </a:solidFill>
                <a:effectLst/>
                <a:latin typeface="Calibri"/>
                <a:ea typeface="Calibri"/>
                <a:cs typeface="Calibri"/>
                <a:sym typeface="Calibri"/>
              </a:rPr>
              <a:t>Global Scholars:</a:t>
            </a:r>
          </a:p>
          <a:p>
            <a:endParaRPr lang="nl-NL" sz="1800" b="0" i="0" u="none" strike="noStrike" cap="none" dirty="0">
              <a:solidFill>
                <a:schemeClr val="dk1"/>
              </a:solidFill>
              <a:effectLst/>
              <a:latin typeface="Calibri"/>
              <a:ea typeface="Calibri"/>
              <a:cs typeface="Calibri"/>
              <a:sym typeface="Calibri"/>
            </a:endParaRPr>
          </a:p>
          <a:p>
            <a:r>
              <a:rPr lang="nl-NL" sz="1800" b="0" i="0" u="none" strike="noStrike" cap="none" dirty="0">
                <a:solidFill>
                  <a:schemeClr val="dk1"/>
                </a:solidFill>
                <a:effectLst/>
                <a:latin typeface="Calibri"/>
                <a:ea typeface="Calibri"/>
                <a:cs typeface="Calibri"/>
                <a:sym typeface="Calibri"/>
              </a:rPr>
              <a:t>2021 – </a:t>
            </a:r>
            <a:r>
              <a:rPr lang="nl-NL" sz="1800" b="0" i="0" u="none" strike="noStrike" cap="none" dirty="0" err="1">
                <a:solidFill>
                  <a:schemeClr val="dk1"/>
                </a:solidFill>
                <a:effectLst/>
                <a:latin typeface="Calibri"/>
                <a:ea typeface="Calibri"/>
                <a:cs typeface="Calibri"/>
                <a:sym typeface="Calibri"/>
              </a:rPr>
              <a:t>Faith</a:t>
            </a:r>
            <a:r>
              <a:rPr lang="nl-NL" sz="1800" b="0" i="0" u="none" strike="noStrike" cap="none" dirty="0">
                <a:solidFill>
                  <a:schemeClr val="dk1"/>
                </a:solidFill>
                <a:effectLst/>
                <a:latin typeface="Calibri"/>
                <a:ea typeface="Calibri"/>
                <a:cs typeface="Calibri"/>
                <a:sym typeface="Calibri"/>
              </a:rPr>
              <a:t> Leslie</a:t>
            </a:r>
          </a:p>
          <a:p>
            <a:endParaRPr lang="en-US" sz="1800" b="0" i="0" u="none" strike="noStrike" cap="none" dirty="0">
              <a:solidFill>
                <a:schemeClr val="dk1"/>
              </a:solidFill>
              <a:effectLst/>
              <a:latin typeface="Calibri"/>
              <a:ea typeface="Calibri"/>
              <a:cs typeface="Calibri"/>
              <a:sym typeface="Calibri"/>
            </a:endParaRPr>
          </a:p>
          <a:p>
            <a:r>
              <a:rPr lang="nl-NL" sz="1800" b="0" i="0" u="none" strike="noStrike" cap="none" dirty="0">
                <a:solidFill>
                  <a:schemeClr val="dk1"/>
                </a:solidFill>
                <a:effectLst/>
                <a:latin typeface="Calibri"/>
                <a:ea typeface="Calibri"/>
                <a:cs typeface="Calibri"/>
                <a:sym typeface="Calibri"/>
              </a:rPr>
              <a:t>2022 – Allison Potter</a:t>
            </a:r>
            <a:endParaRPr lang="en-US" sz="1800" b="0" i="0" u="none" strike="noStrike" cap="none" dirty="0">
              <a:solidFill>
                <a:schemeClr val="dk1"/>
              </a:solidFill>
              <a:effectLst/>
              <a:latin typeface="Calibri"/>
              <a:ea typeface="Calibri"/>
              <a:cs typeface="Calibri"/>
              <a:sym typeface="Calibri"/>
            </a:endParaRPr>
          </a:p>
          <a:p>
            <a:endParaRPr lang="nl-NL" sz="1800" b="0" i="0" u="none" strike="noStrike" cap="none" dirty="0">
              <a:solidFill>
                <a:schemeClr val="dk1"/>
              </a:solidFill>
              <a:effectLst/>
              <a:latin typeface="Calibri"/>
              <a:ea typeface="Calibri"/>
              <a:cs typeface="Calibri"/>
              <a:sym typeface="Calibri"/>
            </a:endParaRPr>
          </a:p>
          <a:p>
            <a:r>
              <a:rPr lang="nl-NL" sz="1800" b="0" i="0" u="none" strike="noStrike" cap="none" dirty="0">
                <a:solidFill>
                  <a:schemeClr val="dk1"/>
                </a:solidFill>
                <a:effectLst/>
                <a:latin typeface="Calibri"/>
                <a:ea typeface="Calibri"/>
                <a:cs typeface="Calibri"/>
                <a:sym typeface="Calibri"/>
              </a:rPr>
              <a:t>2023 – Kiara Hunter</a:t>
            </a:r>
            <a:endParaRPr lang="en-US" sz="1800" b="0" i="0" u="none" strike="noStrike" cap="none" dirty="0">
              <a:solidFill>
                <a:schemeClr val="dk1"/>
              </a:solidFill>
              <a:effectLst/>
              <a:latin typeface="Calibri"/>
              <a:ea typeface="Calibri"/>
              <a:cs typeface="Calibri"/>
              <a:sym typeface="Calibri"/>
            </a:endParaRPr>
          </a:p>
          <a:p>
            <a:endParaRPr lang="nl-NL" sz="1800" b="0" i="0" u="none" strike="noStrike" cap="none" dirty="0">
              <a:solidFill>
                <a:schemeClr val="dk1"/>
              </a:solidFill>
              <a:effectLst/>
              <a:latin typeface="Calibri"/>
              <a:ea typeface="Calibri"/>
              <a:cs typeface="Calibri"/>
              <a:sym typeface="Calibri"/>
            </a:endParaRPr>
          </a:p>
          <a:p>
            <a:r>
              <a:rPr lang="nl-NL" sz="1800" b="0" i="0" u="none" strike="noStrike" cap="none" dirty="0">
                <a:solidFill>
                  <a:schemeClr val="dk1"/>
                </a:solidFill>
                <a:effectLst/>
                <a:latin typeface="Calibri"/>
                <a:ea typeface="Calibri"/>
                <a:cs typeface="Calibri"/>
                <a:sym typeface="Calibri"/>
              </a:rPr>
              <a:t>2024 – Megan Curling</a:t>
            </a:r>
            <a:endParaRPr lang="en-US" sz="1800" b="0" i="0" u="none" strike="noStrike" cap="none" dirty="0">
              <a:solidFill>
                <a:schemeClr val="dk1"/>
              </a:solidFill>
              <a:effectLst/>
              <a:latin typeface="Calibri"/>
              <a:ea typeface="Calibri"/>
              <a:cs typeface="Calibri"/>
              <a:sym typeface="Calibri"/>
            </a:endParaRPr>
          </a:p>
          <a:p>
            <a:endParaRPr lang="nl-NL" sz="1800" b="0" i="0" u="none" strike="noStrike" cap="none" dirty="0">
              <a:solidFill>
                <a:schemeClr val="dk1"/>
              </a:solidFill>
              <a:effectLst/>
              <a:latin typeface="Calibri"/>
              <a:ea typeface="Calibri"/>
              <a:cs typeface="Calibri"/>
              <a:sym typeface="Calibri"/>
            </a:endParaRPr>
          </a:p>
          <a:p>
            <a:r>
              <a:rPr lang="nl-NL" sz="1800" b="0" i="0" u="none" strike="noStrike" cap="none" dirty="0">
                <a:solidFill>
                  <a:schemeClr val="dk1"/>
                </a:solidFill>
                <a:effectLst/>
                <a:latin typeface="Calibri"/>
                <a:ea typeface="Calibri"/>
                <a:cs typeface="Calibri"/>
                <a:sym typeface="Calibri"/>
              </a:rPr>
              <a:t>2024 – Ava de Bruin</a:t>
            </a:r>
            <a:endParaRPr lang="en-US" sz="1800" b="0" i="0" u="none" strike="noStrike" cap="none" dirty="0">
              <a:solidFill>
                <a:schemeClr val="dk1"/>
              </a:solidFill>
              <a:effectLst/>
              <a:latin typeface="Calibri"/>
              <a:ea typeface="Calibri"/>
              <a:cs typeface="Calibri"/>
              <a:sym typeface="Calibri"/>
            </a:endParaRPr>
          </a:p>
          <a:p>
            <a:endParaRPr lang="nl-NL" sz="1800" b="0" i="0" u="none" strike="noStrike" cap="none" dirty="0">
              <a:solidFill>
                <a:schemeClr val="dk1"/>
              </a:solidFill>
              <a:effectLst/>
              <a:latin typeface="Calibri"/>
              <a:ea typeface="Calibri"/>
              <a:cs typeface="Calibri"/>
              <a:sym typeface="Calibri"/>
            </a:endParaRPr>
          </a:p>
          <a:p>
            <a:r>
              <a:rPr lang="nl-NL" sz="1800" b="0" i="0" u="none" strike="noStrike" cap="none" dirty="0">
                <a:solidFill>
                  <a:schemeClr val="dk1"/>
                </a:solidFill>
                <a:effectLst/>
                <a:latin typeface="Calibri"/>
                <a:ea typeface="Calibri"/>
                <a:cs typeface="Calibri"/>
                <a:sym typeface="Calibri"/>
              </a:rPr>
              <a:t>2024 – </a:t>
            </a:r>
            <a:r>
              <a:rPr lang="nl-NL" sz="1800" b="0" i="0" u="none" strike="noStrike" cap="none" dirty="0" err="1">
                <a:solidFill>
                  <a:schemeClr val="dk1"/>
                </a:solidFill>
                <a:effectLst/>
                <a:latin typeface="Calibri"/>
                <a:ea typeface="Calibri"/>
                <a:cs typeface="Calibri"/>
                <a:sym typeface="Calibri"/>
              </a:rPr>
              <a:t>Nazaneen</a:t>
            </a:r>
            <a:r>
              <a:rPr lang="nl-NL" sz="1800" b="0" i="0" u="none" strike="noStrike" cap="none" dirty="0">
                <a:solidFill>
                  <a:schemeClr val="dk1"/>
                </a:solidFill>
                <a:effectLst/>
                <a:latin typeface="Calibri"/>
                <a:ea typeface="Calibri"/>
                <a:cs typeface="Calibri"/>
                <a:sym typeface="Calibri"/>
              </a:rPr>
              <a:t> </a:t>
            </a:r>
            <a:r>
              <a:rPr lang="nl-NL" sz="1800" b="0" i="0" u="none" strike="noStrike" cap="none" dirty="0" err="1">
                <a:solidFill>
                  <a:schemeClr val="dk1"/>
                </a:solidFill>
                <a:effectLst/>
                <a:latin typeface="Calibri"/>
                <a:ea typeface="Calibri"/>
                <a:cs typeface="Calibri"/>
                <a:sym typeface="Calibri"/>
              </a:rPr>
              <a:t>Shokri</a:t>
            </a:r>
            <a:endParaRPr lang="en-US" sz="1800" b="0" i="0" u="none" strike="noStrike" cap="none" dirty="0">
              <a:solidFill>
                <a:schemeClr val="dk1"/>
              </a:solidFill>
              <a:effectLst/>
              <a:latin typeface="Calibri"/>
              <a:ea typeface="Calibri"/>
              <a:cs typeface="Calibri"/>
              <a:sym typeface="Calibri"/>
            </a:endParaRPr>
          </a:p>
          <a:p>
            <a:endParaRPr lang="nl-NL" sz="1800" b="0" i="0" u="none" strike="noStrike" cap="none" dirty="0">
              <a:solidFill>
                <a:schemeClr val="dk1"/>
              </a:solidFill>
              <a:effectLst/>
              <a:latin typeface="Calibri"/>
              <a:ea typeface="Calibri"/>
              <a:cs typeface="Calibri"/>
              <a:sym typeface="Calibri"/>
            </a:endParaRPr>
          </a:p>
          <a:p>
            <a:r>
              <a:rPr lang="nl-NL" sz="1800" b="0" i="0" u="none" strike="noStrike" cap="none" dirty="0">
                <a:solidFill>
                  <a:schemeClr val="dk1"/>
                </a:solidFill>
                <a:effectLst/>
                <a:latin typeface="Calibri"/>
                <a:ea typeface="Calibri"/>
                <a:cs typeface="Calibri"/>
                <a:sym typeface="Calibri"/>
              </a:rPr>
              <a:t>2025 – Holly Miranda</a:t>
            </a:r>
            <a:endParaRPr lang="en-US" sz="1800" b="0" i="0" u="none" strike="noStrike" cap="none" dirty="0">
              <a:solidFill>
                <a:schemeClr val="dk1"/>
              </a:solidFill>
              <a:effectLst/>
              <a:latin typeface="Calibri"/>
              <a:ea typeface="Calibri"/>
              <a:cs typeface="Calibri"/>
              <a:sym typeface="Calibri"/>
            </a:endParaRPr>
          </a:p>
          <a:p>
            <a:endParaRPr lang="nl-NL" sz="1800" b="0" i="0" u="none" strike="noStrike" cap="none" dirty="0">
              <a:solidFill>
                <a:schemeClr val="dk1"/>
              </a:solidFill>
              <a:effectLst/>
              <a:latin typeface="Calibri"/>
              <a:ea typeface="Calibri"/>
              <a:cs typeface="Calibri"/>
              <a:sym typeface="Calibri"/>
            </a:endParaRPr>
          </a:p>
          <a:p>
            <a:r>
              <a:rPr lang="nl-NL" sz="1800" b="0" i="0" u="none" strike="noStrike" cap="none" dirty="0">
                <a:solidFill>
                  <a:schemeClr val="dk1"/>
                </a:solidFill>
                <a:effectLst/>
                <a:latin typeface="Calibri"/>
                <a:ea typeface="Calibri"/>
                <a:cs typeface="Calibri"/>
                <a:sym typeface="Calibri"/>
              </a:rPr>
              <a:t>2026 – Emily Ecker</a:t>
            </a:r>
            <a:endParaRPr lang="en-US" sz="1800" b="0" i="0" u="none" strike="noStrike" cap="none" dirty="0">
              <a:solidFill>
                <a:schemeClr val="dk1"/>
              </a:solidFill>
              <a:effectLst/>
              <a:latin typeface="Calibri"/>
              <a:ea typeface="Calibri"/>
              <a:cs typeface="Calibri"/>
              <a:sym typeface="Calibri"/>
            </a:endParaRPr>
          </a:p>
          <a:p>
            <a:pPr marL="0" indent="0">
              <a:spcBef>
                <a:spcPts val="809"/>
              </a:spcBef>
            </a:pPr>
            <a:endParaRPr lang="en-US" sz="2000" dirty="0">
              <a:solidFill>
                <a:schemeClr val="tx1"/>
              </a:solidFill>
            </a:endParaRPr>
          </a:p>
        </p:txBody>
      </p:sp>
      <p:sp>
        <p:nvSpPr>
          <p:cNvPr id="596" name="Google Shape;596;p15:notes">
            <a:extLst>
              <a:ext uri="{FF2B5EF4-FFF2-40B4-BE49-F238E27FC236}">
                <a16:creationId xmlns:a16="http://schemas.microsoft.com/office/drawing/2014/main" id="{D2006E41-62F5-C021-829E-551209D293BF}"/>
              </a:ext>
            </a:extLst>
          </p:cNvPr>
          <p:cNvSpPr txBox="1">
            <a:spLocks noGrp="1"/>
          </p:cNvSpPr>
          <p:nvPr>
            <p:ph type="sldNum" idx="12"/>
          </p:nvPr>
        </p:nvSpPr>
        <p:spPr>
          <a:xfrm>
            <a:off x="4023093" y="8917423"/>
            <a:ext cx="3077739" cy="471053"/>
          </a:xfrm>
          <a:prstGeom prst="rect">
            <a:avLst/>
          </a:prstGeom>
          <a:noFill/>
          <a:ln>
            <a:noFill/>
          </a:ln>
        </p:spPr>
        <p:txBody>
          <a:bodyPr spcFirstLastPara="1" wrap="square" lIns="94219" tIns="47097" rIns="94219" bIns="47097"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02798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475" y="295275"/>
            <a:ext cx="5629275" cy="3167063"/>
          </a:xfrm>
        </p:spPr>
        <p:txBody>
          <a:bodyPr/>
          <a:lstStyle/>
          <a:p>
            <a:endParaRPr lang="en-US"/>
          </a:p>
        </p:txBody>
      </p:sp>
      <p:sp>
        <p:nvSpPr>
          <p:cNvPr id="3" name="Notes Placeholder 2"/>
          <p:cNvSpPr>
            <a:spLocks noGrp="1"/>
          </p:cNvSpPr>
          <p:nvPr>
            <p:ph type="body" idx="1"/>
          </p:nvPr>
        </p:nvSpPr>
        <p:spPr>
          <a:xfrm>
            <a:off x="257963" y="3551834"/>
            <a:ext cx="6586547" cy="5541366"/>
          </a:xfrm>
        </p:spPr>
        <p:txBody>
          <a:bodyPr/>
          <a:lstStyle/>
          <a:p>
            <a:pPr marL="0" indent="0" defTabSz="924641" eaLnBrk="0" fontAlgn="base" hangingPunct="0">
              <a:spcBef>
                <a:spcPct val="30000"/>
              </a:spcBef>
              <a:spcAft>
                <a:spcPct val="0"/>
              </a:spcAft>
              <a:buClrTx/>
              <a:buSzTx/>
              <a:defRPr/>
            </a:pPr>
            <a:r>
              <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Global scholarships support future leaders who commit to gaining expertise in one of Rotary’s seven areas of focus. The award of $30,000 can be spread over 1 to 4 years.   </a:t>
            </a:r>
          </a:p>
          <a:p>
            <a:pPr marL="0" indent="0" defTabSz="924641" eaLnBrk="0" fontAlgn="base" hangingPunct="0">
              <a:spcBef>
                <a:spcPct val="30000"/>
              </a:spcBef>
              <a:spcAft>
                <a:spcPct val="0"/>
              </a:spcAft>
              <a:buClrTx/>
              <a:buSzTx/>
              <a:defRPr/>
            </a:pPr>
            <a:endPar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defTabSz="924641" eaLnBrk="0" fontAlgn="base" hangingPunct="0">
              <a:spcBef>
                <a:spcPct val="30000"/>
              </a:spcBef>
              <a:spcAft>
                <a:spcPct val="0"/>
              </a:spcAft>
              <a:buClrTx/>
              <a:buSzTx/>
              <a:defRPr/>
            </a:pPr>
            <a:r>
              <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The scholar must study at a University outside of their home country. </a:t>
            </a:r>
          </a:p>
          <a:p>
            <a:pPr marL="0" indent="0" defTabSz="924641" eaLnBrk="0" fontAlgn="base" hangingPunct="0">
              <a:spcBef>
                <a:spcPct val="30000"/>
              </a:spcBef>
              <a:spcAft>
                <a:spcPct val="0"/>
              </a:spcAft>
              <a:buClrTx/>
              <a:buSzTx/>
              <a:defRPr/>
            </a:pPr>
            <a:endPar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defTabSz="924641" eaLnBrk="0" fontAlgn="base" hangingPunct="0">
              <a:spcBef>
                <a:spcPct val="30000"/>
              </a:spcBef>
              <a:spcAft>
                <a:spcPct val="0"/>
              </a:spcAft>
              <a:buClrTx/>
              <a:buSzTx/>
              <a:defRPr/>
            </a:pPr>
            <a:r>
              <a:rPr lang="en-US" sz="1600" dirty="0">
                <a:latin typeface="Calibri" panose="020F0502020204030204" pitchFamily="34" charset="0"/>
                <a:ea typeface="Calibri" panose="020F0502020204030204" pitchFamily="34" charset="0"/>
                <a:cs typeface="Calibri" panose="020F0502020204030204" pitchFamily="34" charset="0"/>
              </a:rPr>
              <a:t>Global grant scholars have an international sponsor - a club in the scholar’s home district, plus a host sponsor - a club in the country where the scholar will be studying.  </a:t>
            </a:r>
          </a:p>
          <a:p>
            <a:pPr marL="0" indent="0" defTabSz="924641" eaLnBrk="0" fontAlgn="base" hangingPunct="0">
              <a:spcBef>
                <a:spcPct val="30000"/>
              </a:spcBef>
              <a:spcAft>
                <a:spcPct val="0"/>
              </a:spcAft>
              <a:buClrTx/>
              <a:buSzTx/>
              <a:defRPr/>
            </a:pPr>
            <a:endParaRPr lang="en-US" sz="16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24641" rtl="0" eaLnBrk="0" fontAlgn="base" latinLnBrk="0" hangingPunct="0">
              <a:lnSpc>
                <a:spcPct val="100000"/>
              </a:lnSpc>
              <a:spcBef>
                <a:spcPct val="30000"/>
              </a:spcBef>
              <a:spcAft>
                <a:spcPct val="0"/>
              </a:spcAft>
              <a:buClrTx/>
              <a:buSzTx/>
              <a:buFont typeface="Arial"/>
              <a:buNone/>
              <a:tabLst/>
              <a:defRPr/>
            </a:pPr>
            <a:r>
              <a:rPr lang="en-US" sz="1600" dirty="0">
                <a:latin typeface="Calibri" panose="020F0502020204030204" pitchFamily="34" charset="0"/>
                <a:ea typeface="Calibri" panose="020F0502020204030204" pitchFamily="34" charset="0"/>
                <a:cs typeface="Calibri" panose="020F0502020204030204" pitchFamily="34" charset="0"/>
              </a:rPr>
              <a:t>Our District Governors have strongly supported this program in the past and have used District funds for the District portion of the grant, rather than requiring clubs to raise the funds. </a:t>
            </a:r>
          </a:p>
          <a:p>
            <a:pPr marL="0" marR="0" lvl="0" indent="0" algn="l" defTabSz="924641" rtl="0" eaLnBrk="0" fontAlgn="base" latinLnBrk="0" hangingPunct="0">
              <a:lnSpc>
                <a:spcPct val="100000"/>
              </a:lnSpc>
              <a:spcBef>
                <a:spcPct val="30000"/>
              </a:spcBef>
              <a:spcAft>
                <a:spcPct val="0"/>
              </a:spcAft>
              <a:buClrTx/>
              <a:buSzTx/>
              <a:buFont typeface="Arial"/>
              <a:buNone/>
              <a:tabLst/>
              <a:defRPr/>
            </a:pPr>
            <a:endParaRPr lang="en-US" sz="16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24641" rtl="0" eaLnBrk="0" fontAlgn="base" latinLnBrk="0" hangingPunct="0">
              <a:lnSpc>
                <a:spcPct val="100000"/>
              </a:lnSpc>
              <a:spcBef>
                <a:spcPct val="30000"/>
              </a:spcBef>
              <a:spcAft>
                <a:spcPct val="0"/>
              </a:spcAft>
              <a:buClrTx/>
              <a:buSzTx/>
              <a:buFont typeface="Arial"/>
              <a:buNone/>
              <a:tabLst/>
              <a:defRPr/>
            </a:pPr>
            <a:r>
              <a:rPr lang="en-US" sz="1600" dirty="0">
                <a:latin typeface="Calibri" panose="020F0502020204030204" pitchFamily="34" charset="0"/>
                <a:ea typeface="Calibri" panose="020F0502020204030204" pitchFamily="34" charset="0"/>
                <a:cs typeface="Calibri" panose="020F0502020204030204" pitchFamily="34" charset="0"/>
              </a:rPr>
              <a:t>I hope that the upcoming DGs continue this support.</a:t>
            </a:r>
          </a:p>
          <a:p>
            <a:pPr marL="0" indent="0" defTabSz="924641" eaLnBrk="0" fontAlgn="base" hangingPunct="0">
              <a:spcBef>
                <a:spcPct val="30000"/>
              </a:spcBef>
              <a:spcAft>
                <a:spcPct val="0"/>
              </a:spcAft>
              <a:buClrTx/>
              <a:buSzTx/>
              <a:defRPr/>
            </a:pPr>
            <a:endParaRPr lang="en-US" sz="1600" dirty="0">
              <a:latin typeface="Calibri" panose="020F0502020204030204" pitchFamily="34" charset="0"/>
              <a:ea typeface="Calibri" panose="020F0502020204030204" pitchFamily="34" charset="0"/>
              <a:cs typeface="Calibri" panose="020F0502020204030204" pitchFamily="34" charset="0"/>
            </a:endParaRPr>
          </a:p>
          <a:p>
            <a:pPr marL="0"/>
            <a:endParaRPr lang="en-US" sz="1600"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6386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5: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498" name="Google Shape;498;p5:notes"/>
          <p:cNvSpPr txBox="1">
            <a:spLocks noGrp="1"/>
          </p:cNvSpPr>
          <p:nvPr>
            <p:ph type="body" idx="1"/>
          </p:nvPr>
        </p:nvSpPr>
        <p:spPr>
          <a:xfrm>
            <a:off x="710248" y="4518203"/>
            <a:ext cx="5681980" cy="3696713"/>
          </a:xfrm>
          <a:prstGeom prst="rect">
            <a:avLst/>
          </a:prstGeom>
          <a:noFill/>
          <a:ln>
            <a:noFill/>
          </a:ln>
        </p:spPr>
        <p:txBody>
          <a:bodyPr spcFirstLastPara="1" wrap="square" lIns="94219" tIns="47097" rIns="94219" bIns="47097" anchor="t" anchorCtr="0">
            <a:noAutofit/>
          </a:bodyPr>
          <a:lstStyle/>
          <a:p>
            <a:pPr marL="0" indent="0"/>
            <a:r>
              <a:rPr lang="en-US" sz="2400" b="0" dirty="0">
                <a:latin typeface="+mn-lt"/>
              </a:rPr>
              <a:t>Previously, Ambassadorial scholarships were much more broad-based – language, cultural, and vocational studies were allowed.</a:t>
            </a:r>
          </a:p>
          <a:p>
            <a:pPr marL="0" indent="0"/>
            <a:endParaRPr lang="en-US" sz="2400" b="0" dirty="0">
              <a:latin typeface="+mn-lt"/>
            </a:endParaRPr>
          </a:p>
          <a:p>
            <a:pPr marL="0" indent="0"/>
            <a:r>
              <a:rPr lang="en-US" sz="2400" b="0" dirty="0">
                <a:latin typeface="+mn-lt"/>
              </a:rPr>
              <a:t>Global Scholarship grants must now support  studies in one of Rotary’s seven areas of focus.</a:t>
            </a:r>
            <a:endParaRPr sz="2400" b="0" dirty="0">
              <a:latin typeface="+mn-lt"/>
            </a:endParaRPr>
          </a:p>
        </p:txBody>
      </p:sp>
      <p:sp>
        <p:nvSpPr>
          <p:cNvPr id="499" name="Google Shape;499;p5:notes"/>
          <p:cNvSpPr txBox="1">
            <a:spLocks noGrp="1"/>
          </p:cNvSpPr>
          <p:nvPr>
            <p:ph type="sldNum" idx="12"/>
          </p:nvPr>
        </p:nvSpPr>
        <p:spPr>
          <a:xfrm>
            <a:off x="4023093" y="8917423"/>
            <a:ext cx="3077739" cy="471053"/>
          </a:xfrm>
          <a:prstGeom prst="rect">
            <a:avLst/>
          </a:prstGeom>
          <a:noFill/>
          <a:ln>
            <a:noFill/>
          </a:ln>
        </p:spPr>
        <p:txBody>
          <a:bodyPr spcFirstLastPara="1" wrap="square" lIns="94219" tIns="47097" rIns="94219" bIns="47097" anchor="b" anchorCtr="0">
            <a:noAutofit/>
          </a:bodyPr>
          <a:lstStyle/>
          <a:p>
            <a:pPr algn="r"/>
            <a:fld id="{00000000-1234-1234-1234-123412341234}" type="slidenum">
              <a:rPr lang="en-US"/>
              <a:pPr algn="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a:extLst>
            <a:ext uri="{FF2B5EF4-FFF2-40B4-BE49-F238E27FC236}">
              <a16:creationId xmlns:a16="http://schemas.microsoft.com/office/drawing/2014/main" id="{C401C2F8-73B4-60F5-AC3C-9E6B1044FCE1}"/>
            </a:ext>
          </a:extLst>
        </p:cNvPr>
        <p:cNvGrpSpPr/>
        <p:nvPr/>
      </p:nvGrpSpPr>
      <p:grpSpPr>
        <a:xfrm>
          <a:off x="0" y="0"/>
          <a:ext cx="0" cy="0"/>
          <a:chOff x="0" y="0"/>
          <a:chExt cx="0" cy="0"/>
        </a:xfrm>
      </p:grpSpPr>
      <p:sp>
        <p:nvSpPr>
          <p:cNvPr id="594" name="Google Shape;594;p15:notes">
            <a:extLst>
              <a:ext uri="{FF2B5EF4-FFF2-40B4-BE49-F238E27FC236}">
                <a16:creationId xmlns:a16="http://schemas.microsoft.com/office/drawing/2014/main" id="{A0CCFE96-2D14-BAC4-24B4-A8D83A95E77C}"/>
              </a:ext>
            </a:extLst>
          </p:cNvPr>
          <p:cNvSpPr>
            <a:spLocks noGrp="1" noRot="1" noChangeAspect="1"/>
          </p:cNvSpPr>
          <p:nvPr>
            <p:ph type="sldImg" idx="2"/>
          </p:nvPr>
        </p:nvSpPr>
        <p:spPr>
          <a:xfrm>
            <a:off x="765175" y="50800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595" name="Google Shape;595;p15:notes">
            <a:extLst>
              <a:ext uri="{FF2B5EF4-FFF2-40B4-BE49-F238E27FC236}">
                <a16:creationId xmlns:a16="http://schemas.microsoft.com/office/drawing/2014/main" id="{764ECE79-778D-FD7E-68B6-9B7A16CEBE09}"/>
              </a:ext>
            </a:extLst>
          </p:cNvPr>
          <p:cNvSpPr txBox="1">
            <a:spLocks noGrp="1"/>
          </p:cNvSpPr>
          <p:nvPr>
            <p:ph type="body" idx="1"/>
          </p:nvPr>
        </p:nvSpPr>
        <p:spPr>
          <a:xfrm>
            <a:off x="384121" y="4031676"/>
            <a:ext cx="6394488" cy="4885746"/>
          </a:xfrm>
          <a:prstGeom prst="rect">
            <a:avLst/>
          </a:prstGeom>
          <a:noFill/>
          <a:ln>
            <a:noFill/>
          </a:ln>
        </p:spPr>
        <p:txBody>
          <a:bodyPr spcFirstLastPara="1" wrap="square" lIns="94219" tIns="47097" rIns="94219" bIns="47097" anchor="t" anchorCtr="0">
            <a:noAutofit/>
          </a:bodyPr>
          <a:lstStyle/>
          <a:p>
            <a:pPr marL="0" marR="0" lvl="0" indent="0" algn="l" defTabSz="914400" rtl="0" eaLnBrk="1" fontAlgn="auto" latinLnBrk="0" hangingPunct="1">
              <a:lnSpc>
                <a:spcPct val="100000"/>
              </a:lnSpc>
              <a:spcBef>
                <a:spcPts val="809"/>
              </a:spcBef>
              <a:spcAft>
                <a:spcPts val="0"/>
              </a:spcAft>
              <a:buClr>
                <a:srgbClr val="000000"/>
              </a:buClr>
              <a:buSzPts val="1400"/>
              <a:buFont typeface="Arial"/>
              <a:buNone/>
              <a:tabLst/>
              <a:defRPr/>
            </a:pPr>
            <a:r>
              <a:rPr lang="en-US" sz="2000" dirty="0"/>
              <a:t>Normally our District awards one Global Scholarship.  In 2024, our District funded three Global Scholars.  </a:t>
            </a:r>
          </a:p>
          <a:p>
            <a:pPr marL="0" indent="0">
              <a:spcBef>
                <a:spcPts val="809"/>
              </a:spcBef>
            </a:pPr>
            <a:endParaRPr lang="en-US" sz="2000" dirty="0"/>
          </a:p>
          <a:p>
            <a:pPr marL="0" indent="0">
              <a:spcBef>
                <a:spcPts val="809"/>
              </a:spcBef>
            </a:pPr>
            <a:r>
              <a:rPr lang="en-US" sz="2000" dirty="0"/>
              <a:t>2024 scholar Ava de Bruin graduated this fall with a Masters in Health and International Development.  She is currently working for a non-profit in Ireland.  She hopes to work on gender-based bias in health accessibility.</a:t>
            </a:r>
          </a:p>
          <a:p>
            <a:pPr marL="0" indent="0">
              <a:spcBef>
                <a:spcPts val="809"/>
              </a:spcBef>
            </a:pPr>
            <a:endParaRPr lang="en-US" sz="2000" dirty="0"/>
          </a:p>
          <a:p>
            <a:pPr marL="0" indent="0">
              <a:spcBef>
                <a:spcPts val="809"/>
              </a:spcBef>
            </a:pPr>
            <a:r>
              <a:rPr lang="en-US" sz="2000" dirty="0"/>
              <a:t>2024 scholar Nazaneen Shokri graduated this fall with a Masters in Women’s Health.  She will be attending medical school in the fall, in her pursuit to become pediatrician for underserved women and children.</a:t>
            </a:r>
          </a:p>
          <a:p>
            <a:pPr marL="0" indent="0">
              <a:spcBef>
                <a:spcPts val="809"/>
              </a:spcBef>
            </a:pPr>
            <a:endParaRPr lang="en-US" sz="2000" dirty="0"/>
          </a:p>
          <a:p>
            <a:pPr marL="0" marR="0" lvl="0" indent="0" algn="l" defTabSz="914400" rtl="0" eaLnBrk="1" fontAlgn="auto" latinLnBrk="0" hangingPunct="1">
              <a:lnSpc>
                <a:spcPct val="100000"/>
              </a:lnSpc>
              <a:spcBef>
                <a:spcPts val="809"/>
              </a:spcBef>
              <a:spcAft>
                <a:spcPts val="0"/>
              </a:spcAft>
              <a:buClr>
                <a:srgbClr val="000000"/>
              </a:buClr>
              <a:buSzPts val="1400"/>
              <a:buFont typeface="Arial"/>
              <a:buNone/>
              <a:tabLst/>
              <a:defRPr/>
            </a:pPr>
            <a:r>
              <a:rPr lang="en-US" sz="2000" dirty="0"/>
              <a:t>2024-26 scholar Megan Curling graduated earlier this year with a Masters in Public Health.  She is currently looking to work with a nonprofit in Southeast Asia, such as the </a:t>
            </a:r>
            <a:r>
              <a:rPr lang="en-US" sz="1200" b="0" i="0" u="none" strike="noStrike" cap="none" baseline="0" dirty="0">
                <a:solidFill>
                  <a:schemeClr val="dk1"/>
                </a:solidFill>
                <a:latin typeface="Calibri"/>
                <a:ea typeface="Calibri"/>
                <a:cs typeface="Calibri"/>
                <a:sym typeface="Calibri"/>
              </a:rPr>
              <a:t>Center for Creative Initiatives in Health and Population (CCIHP).</a:t>
            </a:r>
          </a:p>
        </p:txBody>
      </p:sp>
      <p:sp>
        <p:nvSpPr>
          <p:cNvPr id="596" name="Google Shape;596;p15:notes">
            <a:extLst>
              <a:ext uri="{FF2B5EF4-FFF2-40B4-BE49-F238E27FC236}">
                <a16:creationId xmlns:a16="http://schemas.microsoft.com/office/drawing/2014/main" id="{DAEDB5D0-D847-9549-104A-F90F5F3926D0}"/>
              </a:ext>
            </a:extLst>
          </p:cNvPr>
          <p:cNvSpPr txBox="1">
            <a:spLocks noGrp="1"/>
          </p:cNvSpPr>
          <p:nvPr>
            <p:ph type="sldNum" idx="12"/>
          </p:nvPr>
        </p:nvSpPr>
        <p:spPr>
          <a:xfrm>
            <a:off x="4023093" y="8917423"/>
            <a:ext cx="3077739" cy="471053"/>
          </a:xfrm>
          <a:prstGeom prst="rect">
            <a:avLst/>
          </a:prstGeom>
          <a:noFill/>
          <a:ln>
            <a:noFill/>
          </a:ln>
        </p:spPr>
        <p:txBody>
          <a:bodyPr spcFirstLastPara="1" wrap="square" lIns="94219" tIns="47097" rIns="94219" bIns="47097" anchor="b" anchorCtr="0">
            <a:noAutofit/>
          </a:bodyPr>
          <a:lstStyle/>
          <a:p>
            <a:pPr algn="r"/>
            <a:fld id="{00000000-1234-1234-1234-123412341234}" type="slidenum">
              <a:rPr lang="en-US"/>
              <a:pPr algn="r"/>
              <a:t>6</a:t>
            </a:fld>
            <a:endParaRPr/>
          </a:p>
        </p:txBody>
      </p:sp>
    </p:spTree>
    <p:extLst>
      <p:ext uri="{BB962C8B-B14F-4D97-AF65-F5344CB8AC3E}">
        <p14:creationId xmlns:p14="http://schemas.microsoft.com/office/powerpoint/2010/main" val="1615489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15:notes"/>
          <p:cNvSpPr>
            <a:spLocks noGrp="1" noRot="1" noChangeAspect="1"/>
          </p:cNvSpPr>
          <p:nvPr>
            <p:ph type="sldImg" idx="2"/>
          </p:nvPr>
        </p:nvSpPr>
        <p:spPr>
          <a:xfrm>
            <a:off x="765175" y="50800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595" name="Google Shape;595;p15:notes"/>
          <p:cNvSpPr txBox="1">
            <a:spLocks noGrp="1"/>
          </p:cNvSpPr>
          <p:nvPr>
            <p:ph type="body" idx="1"/>
          </p:nvPr>
        </p:nvSpPr>
        <p:spPr>
          <a:xfrm>
            <a:off x="384121" y="4031676"/>
            <a:ext cx="6394488" cy="4885746"/>
          </a:xfrm>
          <a:prstGeom prst="rect">
            <a:avLst/>
          </a:prstGeom>
          <a:noFill/>
          <a:ln>
            <a:noFill/>
          </a:ln>
        </p:spPr>
        <p:txBody>
          <a:bodyPr spcFirstLastPara="1" wrap="square" lIns="94219" tIns="47097" rIns="94219" bIns="47097" anchor="t" anchorCtr="0">
            <a:noAutofit/>
          </a:bodyPr>
          <a:lstStyle/>
          <a:p>
            <a:pPr marL="0" indent="0">
              <a:spcBef>
                <a:spcPts val="809"/>
              </a:spcBef>
            </a:pPr>
            <a:endParaRPr lang="en-US" sz="2000" dirty="0"/>
          </a:p>
          <a:p>
            <a:pPr marL="0" indent="0">
              <a:spcBef>
                <a:spcPts val="809"/>
              </a:spcBef>
            </a:pPr>
            <a:r>
              <a:rPr lang="en-US" sz="2000" dirty="0"/>
              <a:t>This Fall, Holly started her MS program in Global Health.  She hopes to return to the CDC where she worked for 3 years prior to entering graduate school.</a:t>
            </a:r>
          </a:p>
          <a:p>
            <a:pPr marL="0" indent="0">
              <a:spcBef>
                <a:spcPts val="809"/>
              </a:spcBef>
            </a:pPr>
            <a:endParaRPr lang="en-US" sz="2000" dirty="0"/>
          </a:p>
          <a:p>
            <a:pPr marL="0" indent="0">
              <a:spcBef>
                <a:spcPts val="809"/>
              </a:spcBef>
            </a:pPr>
            <a:r>
              <a:rPr lang="en-US" sz="2000" dirty="0"/>
              <a:t>Emily will start her </a:t>
            </a:r>
            <a:r>
              <a:rPr lang="en-US" sz="2000" dirty="0" err="1"/>
              <a:t>her</a:t>
            </a:r>
            <a:r>
              <a:rPr lang="en-US" sz="2000" dirty="0"/>
              <a:t> MS program in Food Securities.  She hopes to work with NGOs in sub-Saharan Africa, focusing on food insecurity.</a:t>
            </a:r>
          </a:p>
          <a:p>
            <a:pPr marL="0" indent="0">
              <a:spcBef>
                <a:spcPts val="809"/>
              </a:spcBef>
            </a:pPr>
            <a:endParaRPr lang="en-US" sz="2000" dirty="0"/>
          </a:p>
        </p:txBody>
      </p:sp>
      <p:sp>
        <p:nvSpPr>
          <p:cNvPr id="596" name="Google Shape;596;p15:notes"/>
          <p:cNvSpPr txBox="1">
            <a:spLocks noGrp="1"/>
          </p:cNvSpPr>
          <p:nvPr>
            <p:ph type="sldNum" idx="12"/>
          </p:nvPr>
        </p:nvSpPr>
        <p:spPr>
          <a:xfrm>
            <a:off x="4023093" y="8917423"/>
            <a:ext cx="3077739" cy="471053"/>
          </a:xfrm>
          <a:prstGeom prst="rect">
            <a:avLst/>
          </a:prstGeom>
          <a:noFill/>
          <a:ln>
            <a:noFill/>
          </a:ln>
        </p:spPr>
        <p:txBody>
          <a:bodyPr spcFirstLastPara="1" wrap="square" lIns="94219" tIns="47097" rIns="94219" bIns="47097" anchor="b" anchorCtr="0">
            <a:noAutofit/>
          </a:bodyPr>
          <a:lstStyle/>
          <a:p>
            <a:pPr algn="r"/>
            <a:fld id="{00000000-1234-1234-1234-123412341234}" type="slidenum">
              <a:rPr lang="en-US"/>
              <a:pPr algn="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a:extLst>
            <a:ext uri="{FF2B5EF4-FFF2-40B4-BE49-F238E27FC236}">
              <a16:creationId xmlns:a16="http://schemas.microsoft.com/office/drawing/2014/main" id="{B277ABAA-F464-DEFF-D4DB-653D214EF0D1}"/>
            </a:ext>
          </a:extLst>
        </p:cNvPr>
        <p:cNvGrpSpPr/>
        <p:nvPr/>
      </p:nvGrpSpPr>
      <p:grpSpPr>
        <a:xfrm>
          <a:off x="0" y="0"/>
          <a:ext cx="0" cy="0"/>
          <a:chOff x="0" y="0"/>
          <a:chExt cx="0" cy="0"/>
        </a:xfrm>
      </p:grpSpPr>
      <p:sp>
        <p:nvSpPr>
          <p:cNvPr id="594" name="Google Shape;594;p15:notes">
            <a:extLst>
              <a:ext uri="{FF2B5EF4-FFF2-40B4-BE49-F238E27FC236}">
                <a16:creationId xmlns:a16="http://schemas.microsoft.com/office/drawing/2014/main" id="{3D623D5B-A8E7-5EF2-1D70-524A502234CE}"/>
              </a:ext>
            </a:extLst>
          </p:cNvPr>
          <p:cNvSpPr>
            <a:spLocks noGrp="1" noRot="1" noChangeAspect="1"/>
          </p:cNvSpPr>
          <p:nvPr>
            <p:ph type="sldImg" idx="2"/>
          </p:nvPr>
        </p:nvSpPr>
        <p:spPr>
          <a:xfrm>
            <a:off x="765175" y="50800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595" name="Google Shape;595;p15:notes">
            <a:extLst>
              <a:ext uri="{FF2B5EF4-FFF2-40B4-BE49-F238E27FC236}">
                <a16:creationId xmlns:a16="http://schemas.microsoft.com/office/drawing/2014/main" id="{9898E0AA-F339-708B-AB98-CB36B47F759F}"/>
              </a:ext>
            </a:extLst>
          </p:cNvPr>
          <p:cNvSpPr txBox="1">
            <a:spLocks noGrp="1"/>
          </p:cNvSpPr>
          <p:nvPr>
            <p:ph type="body" idx="1"/>
          </p:nvPr>
        </p:nvSpPr>
        <p:spPr>
          <a:xfrm>
            <a:off x="384121" y="4031676"/>
            <a:ext cx="6394488" cy="4885746"/>
          </a:xfrm>
          <a:prstGeom prst="rect">
            <a:avLst/>
          </a:prstGeom>
          <a:noFill/>
          <a:ln>
            <a:noFill/>
          </a:ln>
        </p:spPr>
        <p:txBody>
          <a:bodyPr spcFirstLastPara="1" wrap="square" lIns="94219" tIns="47097" rIns="94219" bIns="47097" anchor="t" anchorCtr="0">
            <a:noAutofit/>
          </a:bodyPr>
          <a:lstStyle/>
          <a:p>
            <a:pPr marL="0" indent="0">
              <a:spcBef>
                <a:spcPts val="809"/>
              </a:spcBef>
            </a:pPr>
            <a:r>
              <a:rPr lang="en-US" sz="2000" dirty="0">
                <a:solidFill>
                  <a:schemeClr val="tx1"/>
                </a:solidFill>
              </a:rPr>
              <a:t>Global Scholars can also be inbound, to study here in the US.  There is no cost to our District for incoming scholars, as all costs are paid by the sponsoring District and the Rotary Foundation.</a:t>
            </a:r>
          </a:p>
          <a:p>
            <a:pPr marL="0" indent="0">
              <a:spcBef>
                <a:spcPts val="809"/>
              </a:spcBef>
            </a:pPr>
            <a:endParaRPr lang="en-US" sz="2000" dirty="0">
              <a:solidFill>
                <a:schemeClr val="tx1"/>
              </a:solidFill>
            </a:endParaRPr>
          </a:p>
          <a:p>
            <a:pPr marL="0" marR="0" lvl="0" indent="0" algn="l" defTabSz="914400" rtl="0" eaLnBrk="1" fontAlgn="auto" latinLnBrk="0" hangingPunct="1">
              <a:lnSpc>
                <a:spcPct val="100000"/>
              </a:lnSpc>
              <a:spcBef>
                <a:spcPts val="809"/>
              </a:spcBef>
              <a:spcAft>
                <a:spcPts val="0"/>
              </a:spcAft>
              <a:buClr>
                <a:srgbClr val="000000"/>
              </a:buClr>
              <a:buSzPts val="1400"/>
              <a:buFont typeface="Arial"/>
              <a:buNone/>
              <a:tabLst/>
              <a:defRPr/>
            </a:pPr>
            <a:r>
              <a:rPr lang="en-US" sz="2000" dirty="0">
                <a:solidFill>
                  <a:schemeClr val="tx1"/>
                </a:solidFill>
              </a:rPr>
              <a:t>The Clemmons club was to be the host club for these students.  </a:t>
            </a:r>
          </a:p>
          <a:p>
            <a:pPr marL="0" marR="0" lvl="0" indent="0" algn="l" defTabSz="914400" rtl="0" eaLnBrk="1" fontAlgn="auto" latinLnBrk="0" hangingPunct="1">
              <a:lnSpc>
                <a:spcPct val="100000"/>
              </a:lnSpc>
              <a:spcBef>
                <a:spcPts val="809"/>
              </a:spcBef>
              <a:spcAft>
                <a:spcPts val="0"/>
              </a:spcAft>
              <a:buClr>
                <a:srgbClr val="000000"/>
              </a:buClr>
              <a:buSzPts val="1400"/>
              <a:buFont typeface="Arial"/>
              <a:buNone/>
              <a:tabLst/>
              <a:defRPr/>
            </a:pPr>
            <a:endParaRPr lang="en-US" sz="2000" dirty="0">
              <a:solidFill>
                <a:schemeClr val="tx1"/>
              </a:solidFill>
            </a:endParaRPr>
          </a:p>
          <a:p>
            <a:pPr marL="0" indent="0">
              <a:spcBef>
                <a:spcPts val="809"/>
              </a:spcBef>
            </a:pPr>
            <a:r>
              <a:rPr lang="en-US" sz="2000" dirty="0">
                <a:solidFill>
                  <a:schemeClr val="tx1"/>
                </a:solidFill>
              </a:rPr>
              <a:t>These two students, from the University of Bologna, were planning to do post-graduate studies and experiments in biomechanics in the Wake Forest School of Medicine.  Their programs of study focused on sensory integration capabilities and the development of new sensory rehabilitation protocols.</a:t>
            </a:r>
          </a:p>
          <a:p>
            <a:pPr marL="0" indent="0">
              <a:spcBef>
                <a:spcPts val="809"/>
              </a:spcBef>
            </a:pPr>
            <a:endParaRPr lang="en-US" sz="2000" dirty="0">
              <a:solidFill>
                <a:schemeClr val="tx1"/>
              </a:solidFill>
            </a:endParaRPr>
          </a:p>
          <a:p>
            <a:pPr marL="0" indent="0">
              <a:spcBef>
                <a:spcPts val="809"/>
              </a:spcBef>
            </a:pPr>
            <a:r>
              <a:rPr lang="en-US" sz="2000" dirty="0">
                <a:solidFill>
                  <a:schemeClr val="tx1"/>
                </a:solidFill>
              </a:rPr>
              <a:t>Unfortunately, their plans changed at the last minute, and they were not able to come to the US.</a:t>
            </a:r>
          </a:p>
        </p:txBody>
      </p:sp>
      <p:sp>
        <p:nvSpPr>
          <p:cNvPr id="596" name="Google Shape;596;p15:notes">
            <a:extLst>
              <a:ext uri="{FF2B5EF4-FFF2-40B4-BE49-F238E27FC236}">
                <a16:creationId xmlns:a16="http://schemas.microsoft.com/office/drawing/2014/main" id="{07B70C53-01DF-721C-6265-7E1EF34C27AD}"/>
              </a:ext>
            </a:extLst>
          </p:cNvPr>
          <p:cNvSpPr txBox="1">
            <a:spLocks noGrp="1"/>
          </p:cNvSpPr>
          <p:nvPr>
            <p:ph type="sldNum" idx="12"/>
          </p:nvPr>
        </p:nvSpPr>
        <p:spPr>
          <a:xfrm>
            <a:off x="4023093" y="8917423"/>
            <a:ext cx="3077739" cy="471053"/>
          </a:xfrm>
          <a:prstGeom prst="rect">
            <a:avLst/>
          </a:prstGeom>
          <a:noFill/>
          <a:ln>
            <a:noFill/>
          </a:ln>
        </p:spPr>
        <p:txBody>
          <a:bodyPr spcFirstLastPara="1" wrap="square" lIns="94219" tIns="47097" rIns="94219" bIns="47097" anchor="b" anchorCtr="0">
            <a:noAutofit/>
          </a:bodyPr>
          <a:lstStyle/>
          <a:p>
            <a:pPr algn="r"/>
            <a:fld id="{00000000-1234-1234-1234-123412341234}" type="slidenum">
              <a:rPr lang="en-US"/>
              <a:pPr algn="r"/>
              <a:t>8</a:t>
            </a:fld>
            <a:endParaRPr/>
          </a:p>
        </p:txBody>
      </p:sp>
    </p:spTree>
    <p:extLst>
      <p:ext uri="{BB962C8B-B14F-4D97-AF65-F5344CB8AC3E}">
        <p14:creationId xmlns:p14="http://schemas.microsoft.com/office/powerpoint/2010/main" val="2649683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a:extLst>
            <a:ext uri="{FF2B5EF4-FFF2-40B4-BE49-F238E27FC236}">
              <a16:creationId xmlns:a16="http://schemas.microsoft.com/office/drawing/2014/main" id="{C4BC9015-807B-EDA8-28F4-92B04F6C5A35}"/>
            </a:ext>
          </a:extLst>
        </p:cNvPr>
        <p:cNvGrpSpPr/>
        <p:nvPr/>
      </p:nvGrpSpPr>
      <p:grpSpPr>
        <a:xfrm>
          <a:off x="0" y="0"/>
          <a:ext cx="0" cy="0"/>
          <a:chOff x="0" y="0"/>
          <a:chExt cx="0" cy="0"/>
        </a:xfrm>
      </p:grpSpPr>
      <p:sp>
        <p:nvSpPr>
          <p:cNvPr id="594" name="Google Shape;594;p15:notes">
            <a:extLst>
              <a:ext uri="{FF2B5EF4-FFF2-40B4-BE49-F238E27FC236}">
                <a16:creationId xmlns:a16="http://schemas.microsoft.com/office/drawing/2014/main" id="{007869C7-D0EC-3E75-7F43-B13C727118F7}"/>
              </a:ext>
            </a:extLst>
          </p:cNvPr>
          <p:cNvSpPr>
            <a:spLocks noGrp="1" noRot="1" noChangeAspect="1"/>
          </p:cNvSpPr>
          <p:nvPr>
            <p:ph type="sldImg" idx="2"/>
          </p:nvPr>
        </p:nvSpPr>
        <p:spPr>
          <a:xfrm>
            <a:off x="765175" y="50800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595" name="Google Shape;595;p15:notes">
            <a:extLst>
              <a:ext uri="{FF2B5EF4-FFF2-40B4-BE49-F238E27FC236}">
                <a16:creationId xmlns:a16="http://schemas.microsoft.com/office/drawing/2014/main" id="{1A9A2DEC-7629-A881-9F3F-028CDF34552D}"/>
              </a:ext>
            </a:extLst>
          </p:cNvPr>
          <p:cNvSpPr txBox="1">
            <a:spLocks noGrp="1"/>
          </p:cNvSpPr>
          <p:nvPr>
            <p:ph type="body" idx="1"/>
          </p:nvPr>
        </p:nvSpPr>
        <p:spPr>
          <a:xfrm>
            <a:off x="384121" y="4031676"/>
            <a:ext cx="6394488" cy="4885746"/>
          </a:xfrm>
          <a:prstGeom prst="rect">
            <a:avLst/>
          </a:prstGeom>
          <a:noFill/>
          <a:ln>
            <a:noFill/>
          </a:ln>
        </p:spPr>
        <p:txBody>
          <a:bodyPr spcFirstLastPara="1" wrap="square" lIns="94219" tIns="47097" rIns="94219" bIns="47097" anchor="t" anchorCtr="0">
            <a:noAutofit/>
          </a:bodyPr>
          <a:lstStyle/>
          <a:p>
            <a:pPr marL="0" indent="0">
              <a:spcBef>
                <a:spcPts val="809"/>
              </a:spcBef>
            </a:pPr>
            <a:endParaRPr lang="en-US" sz="2000" dirty="0">
              <a:solidFill>
                <a:schemeClr val="tx1"/>
              </a:solidFill>
            </a:endParaRPr>
          </a:p>
        </p:txBody>
      </p:sp>
      <p:sp>
        <p:nvSpPr>
          <p:cNvPr id="596" name="Google Shape;596;p15:notes">
            <a:extLst>
              <a:ext uri="{FF2B5EF4-FFF2-40B4-BE49-F238E27FC236}">
                <a16:creationId xmlns:a16="http://schemas.microsoft.com/office/drawing/2014/main" id="{2F318BDB-DF8F-FC1A-436A-24E0890C2C33}"/>
              </a:ext>
            </a:extLst>
          </p:cNvPr>
          <p:cNvSpPr txBox="1">
            <a:spLocks noGrp="1"/>
          </p:cNvSpPr>
          <p:nvPr>
            <p:ph type="sldNum" idx="12"/>
          </p:nvPr>
        </p:nvSpPr>
        <p:spPr>
          <a:xfrm>
            <a:off x="4023093" y="8917423"/>
            <a:ext cx="3077739" cy="471053"/>
          </a:xfrm>
          <a:prstGeom prst="rect">
            <a:avLst/>
          </a:prstGeom>
          <a:noFill/>
          <a:ln>
            <a:noFill/>
          </a:ln>
        </p:spPr>
        <p:txBody>
          <a:bodyPr spcFirstLastPara="1" wrap="square" lIns="94219" tIns="47097" rIns="94219" bIns="47097" anchor="b" anchorCtr="0">
            <a:noAutofit/>
          </a:bodyPr>
          <a:lstStyle/>
          <a:p>
            <a:pPr algn="r"/>
            <a:fld id="{00000000-1234-1234-1234-123412341234}" type="slidenum">
              <a:rPr lang="en-US"/>
              <a:pPr algn="r"/>
              <a:t>9</a:t>
            </a:fld>
            <a:endParaRPr/>
          </a:p>
        </p:txBody>
      </p:sp>
    </p:spTree>
    <p:extLst>
      <p:ext uri="{BB962C8B-B14F-4D97-AF65-F5344CB8AC3E}">
        <p14:creationId xmlns:p14="http://schemas.microsoft.com/office/powerpoint/2010/main" val="20233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4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4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4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3"/>
          <p:cNvSpPr>
            <a:spLocks noGrp="1"/>
          </p:cNvSpPr>
          <p:nvPr>
            <p:ph type="pic" idx="2"/>
          </p:nvPr>
        </p:nvSpPr>
        <p:spPr>
          <a:xfrm>
            <a:off x="5183188" y="987425"/>
            <a:ext cx="6172200" cy="4873625"/>
          </a:xfrm>
          <a:prstGeom prst="rect">
            <a:avLst/>
          </a:prstGeom>
          <a:noFill/>
          <a:ln>
            <a:noFill/>
          </a:ln>
        </p:spPr>
        <p:txBody>
          <a:bodyPr/>
          <a:lstStyle/>
          <a:p>
            <a:endParaRPr lang="en-US"/>
          </a:p>
        </p:txBody>
      </p:sp>
      <p:sp>
        <p:nvSpPr>
          <p:cNvPr id="68" name="Google Shape;68;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8" r:id="rId7"/>
    <p:sldLayoutId id="214748365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mailto:russguy1982@gmail.com"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6.emf"/><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7"/>
        <p:cNvGrpSpPr/>
        <p:nvPr/>
      </p:nvGrpSpPr>
      <p:grpSpPr>
        <a:xfrm>
          <a:off x="0" y="0"/>
          <a:ext cx="0" cy="0"/>
          <a:chOff x="0" y="0"/>
          <a:chExt cx="0" cy="0"/>
        </a:xfrm>
      </p:grpSpPr>
      <p:sp>
        <p:nvSpPr>
          <p:cNvPr id="448" name="Google Shape;448;p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49" name="Google Shape;449;p1"/>
          <p:cNvSpPr/>
          <p:nvPr/>
        </p:nvSpPr>
        <p:spPr>
          <a:xfrm rot="-5400000" flipH="1">
            <a:off x="2666617" y="-2666188"/>
            <a:ext cx="6858000" cy="12191233"/>
          </a:xfrm>
          <a:prstGeom prst="rect">
            <a:avLst/>
          </a:prstGeom>
          <a:gradFill>
            <a:gsLst>
              <a:gs pos="0">
                <a:schemeClr val="accent1"/>
              </a:gs>
              <a:gs pos="8000">
                <a:schemeClr val="accent1"/>
              </a:gs>
              <a:gs pos="100000">
                <a:srgbClr val="1F3864"/>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50" name="Google Shape;450;p1"/>
          <p:cNvSpPr/>
          <p:nvPr/>
        </p:nvSpPr>
        <p:spPr>
          <a:xfrm rot="10800000" flipH="1">
            <a:off x="-2311" y="0"/>
            <a:ext cx="9070846" cy="6857572"/>
          </a:xfrm>
          <a:prstGeom prst="rect">
            <a:avLst/>
          </a:prstGeom>
          <a:gradFill>
            <a:gsLst>
              <a:gs pos="0">
                <a:srgbClr val="000000">
                  <a:alpha val="51764"/>
                </a:srgbClr>
              </a:gs>
              <a:gs pos="8000">
                <a:srgbClr val="000000">
                  <a:alpha val="51764"/>
                </a:srgbClr>
              </a:gs>
              <a:gs pos="100000">
                <a:schemeClr val="accent1"/>
              </a:gs>
            </a:gsLst>
            <a:lin ang="4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51" name="Google Shape;451;p1"/>
          <p:cNvSpPr/>
          <p:nvPr/>
        </p:nvSpPr>
        <p:spPr>
          <a:xfrm rot="-5400000" flipH="1">
            <a:off x="3649491" y="-1685840"/>
            <a:ext cx="4894564" cy="12193546"/>
          </a:xfrm>
          <a:prstGeom prst="rect">
            <a:avLst/>
          </a:prstGeom>
          <a:gradFill>
            <a:gsLst>
              <a:gs pos="0">
                <a:srgbClr val="9CC2E5">
                  <a:alpha val="0"/>
                </a:srgbClr>
              </a:gs>
              <a:gs pos="100000">
                <a:srgbClr val="000000">
                  <a:alpha val="45882"/>
                </a:srgbClr>
              </a:gs>
            </a:gsLst>
            <a:lin ang="1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52" name="Google Shape;452;p1"/>
          <p:cNvPicPr preferRelativeResize="0"/>
          <p:nvPr/>
        </p:nvPicPr>
        <p:blipFill rotWithShape="1">
          <a:blip r:embed="rId3">
            <a:alphaModFix/>
          </a:blip>
          <a:srcRect t="8545" b="1364"/>
          <a:stretch/>
        </p:blipFill>
        <p:spPr>
          <a:xfrm>
            <a:off x="457200" y="457200"/>
            <a:ext cx="11277600" cy="5943600"/>
          </a:xfrm>
          <a:prstGeom prst="rect">
            <a:avLst/>
          </a:prstGeom>
          <a:noFill/>
          <a:ln>
            <a:noFill/>
          </a:ln>
        </p:spPr>
      </p:pic>
      <p:sp>
        <p:nvSpPr>
          <p:cNvPr id="453" name="Google Shape;453;p1"/>
          <p:cNvSpPr txBox="1"/>
          <p:nvPr/>
        </p:nvSpPr>
        <p:spPr>
          <a:xfrm>
            <a:off x="928255" y="2274644"/>
            <a:ext cx="3730098" cy="23082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0" i="0" u="none" strike="noStrike" cap="none" dirty="0">
                <a:solidFill>
                  <a:schemeClr val="lt1"/>
                </a:solidFill>
                <a:latin typeface="Arial"/>
                <a:ea typeface="Arial"/>
                <a:cs typeface="Arial"/>
                <a:sym typeface="Arial"/>
              </a:rPr>
              <a:t>Rotary </a:t>
            </a:r>
          </a:p>
          <a:p>
            <a:pPr lvl="0" algn="ctr"/>
            <a:r>
              <a:rPr lang="en-US" sz="4800" dirty="0">
                <a:solidFill>
                  <a:schemeClr val="lt1"/>
                </a:solidFill>
              </a:rPr>
              <a:t>Global Grant</a:t>
            </a:r>
          </a:p>
          <a:p>
            <a:pPr lvl="0" algn="ctr"/>
            <a:r>
              <a:rPr lang="en-US" sz="4800" dirty="0">
                <a:solidFill>
                  <a:schemeClr val="lt1"/>
                </a:solidFill>
              </a:rPr>
              <a:t>Scholarships</a:t>
            </a:r>
            <a:endParaRPr sz="4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2D5596"/>
            </a:gs>
            <a:gs pos="50000">
              <a:srgbClr val="2D5596"/>
            </a:gs>
            <a:gs pos="75000">
              <a:schemeClr val="lt1"/>
            </a:gs>
            <a:gs pos="100000">
              <a:schemeClr val="lt1"/>
            </a:gs>
          </a:gsLst>
          <a:lin ang="0" scaled="0"/>
        </a:gradFill>
        <a:effectLst/>
      </p:bgPr>
    </p:bg>
    <p:spTree>
      <p:nvGrpSpPr>
        <p:cNvPr id="1" name="Shape 611"/>
        <p:cNvGrpSpPr/>
        <p:nvPr/>
      </p:nvGrpSpPr>
      <p:grpSpPr>
        <a:xfrm>
          <a:off x="0" y="0"/>
          <a:ext cx="0" cy="0"/>
          <a:chOff x="0" y="0"/>
          <a:chExt cx="0" cy="0"/>
        </a:xfrm>
      </p:grpSpPr>
      <p:pic>
        <p:nvPicPr>
          <p:cNvPr id="612" name="Google Shape;612;p16"/>
          <p:cNvPicPr preferRelativeResize="0"/>
          <p:nvPr/>
        </p:nvPicPr>
        <p:blipFill rotWithShape="1">
          <a:blip r:embed="rId3">
            <a:alphaModFix/>
          </a:blip>
          <a:srcRect/>
          <a:stretch/>
        </p:blipFill>
        <p:spPr>
          <a:xfrm>
            <a:off x="6744072" y="199851"/>
            <a:ext cx="4466425" cy="2958986"/>
          </a:xfrm>
          <a:prstGeom prst="rect">
            <a:avLst/>
          </a:prstGeom>
          <a:noFill/>
          <a:ln>
            <a:noFill/>
          </a:ln>
        </p:spPr>
      </p:pic>
      <p:pic>
        <p:nvPicPr>
          <p:cNvPr id="613" name="Google Shape;613;p16"/>
          <p:cNvPicPr preferRelativeResize="0"/>
          <p:nvPr/>
        </p:nvPicPr>
        <p:blipFill rotWithShape="1">
          <a:blip r:embed="rId4">
            <a:alphaModFix/>
          </a:blip>
          <a:srcRect/>
          <a:stretch/>
        </p:blipFill>
        <p:spPr>
          <a:xfrm>
            <a:off x="981503" y="319771"/>
            <a:ext cx="4712616" cy="2651990"/>
          </a:xfrm>
          <a:prstGeom prst="rect">
            <a:avLst/>
          </a:prstGeom>
          <a:noFill/>
          <a:ln>
            <a:noFill/>
          </a:ln>
        </p:spPr>
      </p:pic>
      <p:pic>
        <p:nvPicPr>
          <p:cNvPr id="614" name="Google Shape;614;p16"/>
          <p:cNvPicPr preferRelativeResize="0"/>
          <p:nvPr/>
        </p:nvPicPr>
        <p:blipFill rotWithShape="1">
          <a:blip r:embed="rId5">
            <a:alphaModFix/>
          </a:blip>
          <a:srcRect t="35191" b="15847"/>
          <a:stretch/>
        </p:blipFill>
        <p:spPr>
          <a:xfrm>
            <a:off x="1524000" y="3300352"/>
            <a:ext cx="9144000" cy="335779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7">
          <a:extLst>
            <a:ext uri="{FF2B5EF4-FFF2-40B4-BE49-F238E27FC236}">
              <a16:creationId xmlns:a16="http://schemas.microsoft.com/office/drawing/2014/main" id="{E59F1915-4CD6-D973-F261-25D0684ED2AC}"/>
            </a:ext>
          </a:extLst>
        </p:cNvPr>
        <p:cNvGrpSpPr/>
        <p:nvPr/>
      </p:nvGrpSpPr>
      <p:grpSpPr>
        <a:xfrm>
          <a:off x="0" y="0"/>
          <a:ext cx="0" cy="0"/>
          <a:chOff x="0" y="0"/>
          <a:chExt cx="0" cy="0"/>
        </a:xfrm>
      </p:grpSpPr>
      <p:sp>
        <p:nvSpPr>
          <p:cNvPr id="600" name="Google Shape;600;p15">
            <a:extLst>
              <a:ext uri="{FF2B5EF4-FFF2-40B4-BE49-F238E27FC236}">
                <a16:creationId xmlns:a16="http://schemas.microsoft.com/office/drawing/2014/main" id="{7920C5C9-E5AB-ABD5-BCE1-A5D99FA90CCD}"/>
              </a:ext>
            </a:extLst>
          </p:cNvPr>
          <p:cNvSpPr/>
          <p:nvPr/>
        </p:nvSpPr>
        <p:spPr>
          <a:xfrm rot="10800000" flipH="1">
            <a:off x="-5389" y="-30996"/>
            <a:ext cx="12191233" cy="6857572"/>
          </a:xfrm>
          <a:prstGeom prst="rect">
            <a:avLst/>
          </a:prstGeom>
          <a:gradFill>
            <a:gsLst>
              <a:gs pos="0">
                <a:srgbClr val="000000">
                  <a:alpha val="51764"/>
                </a:srgbClr>
              </a:gs>
              <a:gs pos="8000">
                <a:srgbClr val="000000">
                  <a:alpha val="51764"/>
                </a:srgbClr>
              </a:gs>
              <a:gs pos="100000">
                <a:schemeClr val="accent1"/>
              </a:gs>
            </a:gsLst>
            <a:lin ang="4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98" name="Google Shape;598;p15">
            <a:extLst>
              <a:ext uri="{FF2B5EF4-FFF2-40B4-BE49-F238E27FC236}">
                <a16:creationId xmlns:a16="http://schemas.microsoft.com/office/drawing/2014/main" id="{36631E96-1892-4740-02F7-B0250764D761}"/>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9" name="Google Shape;599;p15">
            <a:extLst>
              <a:ext uri="{FF2B5EF4-FFF2-40B4-BE49-F238E27FC236}">
                <a16:creationId xmlns:a16="http://schemas.microsoft.com/office/drawing/2014/main" id="{C362E533-8EA4-107E-63DD-355410F0C7A3}"/>
              </a:ext>
            </a:extLst>
          </p:cNvPr>
          <p:cNvSpPr/>
          <p:nvPr/>
        </p:nvSpPr>
        <p:spPr>
          <a:xfrm rot="-5400000" flipH="1">
            <a:off x="2664306" y="-2664270"/>
            <a:ext cx="6858000" cy="12191233"/>
          </a:xfrm>
          <a:prstGeom prst="rect">
            <a:avLst/>
          </a:prstGeom>
          <a:gradFill>
            <a:gsLst>
              <a:gs pos="0">
                <a:schemeClr val="accent1"/>
              </a:gs>
              <a:gs pos="8000">
                <a:schemeClr val="accent1"/>
              </a:gs>
              <a:gs pos="100000">
                <a:srgbClr val="1F3864"/>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43C70144-446D-0422-0272-143666FB0F78}"/>
              </a:ext>
            </a:extLst>
          </p:cNvPr>
          <p:cNvSpPr txBox="1"/>
          <p:nvPr/>
        </p:nvSpPr>
        <p:spPr>
          <a:xfrm>
            <a:off x="318655" y="392731"/>
            <a:ext cx="11485418" cy="5960093"/>
          </a:xfrm>
          <a:prstGeom prst="rect">
            <a:avLst/>
          </a:prstGeom>
          <a:noFill/>
        </p:spPr>
        <p:txBody>
          <a:bodyPr wrap="square" rtlCol="0">
            <a:spAutoFit/>
          </a:bodyPr>
          <a:lstStyle/>
          <a:p>
            <a:pPr marL="457200" marR="0" lvl="0" indent="-228600" algn="ctr" defTabSz="914400" rtl="0" eaLnBrk="1" fontAlgn="auto" latinLnBrk="0" hangingPunct="1">
              <a:lnSpc>
                <a:spcPct val="90000"/>
              </a:lnSpc>
              <a:spcBef>
                <a:spcPts val="1000"/>
              </a:spcBef>
              <a:spcAft>
                <a:spcPts val="0"/>
              </a:spcAft>
              <a:buClr>
                <a:srgbClr val="888888"/>
              </a:buClr>
              <a:buSzPts val="2400"/>
              <a:buFont typeface="Arial"/>
              <a:buNone/>
              <a:tabLst/>
              <a:defRPr/>
            </a:pPr>
            <a:r>
              <a:rPr kumimoji="0" lang="en-US" sz="6000" b="1" i="0" u="none" strike="noStrike" kern="0" cap="none" spc="0" normalizeH="0" baseline="0" noProof="0" dirty="0">
                <a:ln>
                  <a:noFill/>
                </a:ln>
                <a:solidFill>
                  <a:srgbClr val="FFFF00"/>
                </a:solidFill>
                <a:effectLst/>
                <a:uLnTx/>
                <a:uFillTx/>
                <a:latin typeface="Calibri"/>
                <a:ea typeface="Calibri"/>
                <a:cs typeface="Calibri"/>
                <a:sym typeface="Calibri"/>
              </a:rPr>
              <a:t>	What can you do to help?</a:t>
            </a:r>
          </a:p>
          <a:p>
            <a:pPr marL="457200" marR="0" lvl="0" indent="-228600" algn="l" defTabSz="914400" rtl="0" eaLnBrk="1" fontAlgn="auto" latinLnBrk="0" hangingPunct="1">
              <a:lnSpc>
                <a:spcPct val="90000"/>
              </a:lnSpc>
              <a:spcBef>
                <a:spcPts val="1000"/>
              </a:spcBef>
              <a:spcAft>
                <a:spcPts val="0"/>
              </a:spcAft>
              <a:buClr>
                <a:srgbClr val="888888"/>
              </a:buClr>
              <a:buSzPts val="2400"/>
              <a:buFont typeface="Arial"/>
              <a:buNone/>
              <a:tabLst/>
              <a:defRPr/>
            </a:pPr>
            <a:r>
              <a:rPr kumimoji="0" lang="en-US" sz="3200" b="0" i="0" u="none" strike="noStrike" kern="0" cap="none" spc="0" normalizeH="0" baseline="0" noProof="0" dirty="0">
                <a:ln>
                  <a:noFill/>
                </a:ln>
                <a:solidFill>
                  <a:srgbClr val="FFFF00"/>
                </a:solidFill>
                <a:effectLst/>
                <a:uLnTx/>
                <a:uFillTx/>
                <a:latin typeface="Calibri"/>
                <a:ea typeface="Calibri"/>
                <a:cs typeface="Calibri"/>
                <a:sym typeface="Calibri"/>
              </a:rPr>
              <a:t>	</a:t>
            </a:r>
            <a:br>
              <a:rPr kumimoji="0" lang="en-US" sz="3200" b="0" i="0" u="none" strike="noStrike" kern="0" cap="none" spc="0" normalizeH="0" baseline="0" noProof="0" dirty="0">
                <a:ln>
                  <a:noFill/>
                </a:ln>
                <a:solidFill>
                  <a:srgbClr val="FFFF00"/>
                </a:solidFill>
                <a:effectLst/>
                <a:uLnTx/>
                <a:uFillTx/>
                <a:latin typeface="Calibri"/>
                <a:ea typeface="Calibri"/>
                <a:cs typeface="Calibri"/>
                <a:sym typeface="Calibri"/>
              </a:rPr>
            </a:br>
            <a:r>
              <a:rPr kumimoji="0" lang="en-US" sz="3200" b="0" i="0" u="none" strike="noStrike" kern="0" cap="none" spc="0" normalizeH="0" baseline="0" noProof="0" dirty="0">
                <a:ln>
                  <a:noFill/>
                </a:ln>
                <a:solidFill>
                  <a:srgbClr val="FFFF00"/>
                </a:solidFill>
                <a:effectLst/>
                <a:uLnTx/>
                <a:uFillTx/>
                <a:latin typeface="Calibri"/>
                <a:ea typeface="Calibri"/>
                <a:cs typeface="Calibri"/>
                <a:sym typeface="Calibri"/>
              </a:rPr>
              <a:t>	    Work your contacts at local universities to increase their 	  		involvement with this program.</a:t>
            </a:r>
          </a:p>
          <a:p>
            <a:pPr marL="457200" marR="0" lvl="0" indent="-228600" algn="l" defTabSz="914400" rtl="0" eaLnBrk="1" fontAlgn="auto" latinLnBrk="0" hangingPunct="1">
              <a:lnSpc>
                <a:spcPct val="90000"/>
              </a:lnSpc>
              <a:spcBef>
                <a:spcPts val="1000"/>
              </a:spcBef>
              <a:spcAft>
                <a:spcPts val="0"/>
              </a:spcAft>
              <a:buClr>
                <a:srgbClr val="888888"/>
              </a:buClr>
              <a:buSzPts val="2400"/>
              <a:buFont typeface="Arial"/>
              <a:buNone/>
              <a:tabLst/>
              <a:defRPr/>
            </a:pPr>
            <a:br>
              <a:rPr lang="en-US" sz="3200" dirty="0">
                <a:solidFill>
                  <a:srgbClr val="FFFF00"/>
                </a:solidFill>
                <a:latin typeface="Calibri"/>
                <a:ea typeface="Calibri"/>
                <a:cs typeface="Calibri"/>
                <a:sym typeface="Calibri"/>
              </a:rPr>
            </a:br>
            <a:r>
              <a:rPr lang="en-US" sz="3200" dirty="0">
                <a:solidFill>
                  <a:srgbClr val="FFFF00"/>
                </a:solidFill>
                <a:latin typeface="Calibri"/>
                <a:ea typeface="Calibri"/>
                <a:cs typeface="Calibri"/>
                <a:sym typeface="Calibri"/>
              </a:rPr>
              <a:t>	    </a:t>
            </a:r>
            <a:r>
              <a:rPr kumimoji="0" lang="en-US" sz="3200" b="0" i="0" u="none" strike="noStrike" kern="0" cap="none" spc="0" normalizeH="0" baseline="0" noProof="0" dirty="0">
                <a:ln>
                  <a:noFill/>
                </a:ln>
                <a:solidFill>
                  <a:srgbClr val="FFFF00"/>
                </a:solidFill>
                <a:effectLst/>
                <a:uLnTx/>
                <a:uFillTx/>
                <a:latin typeface="Calibri"/>
                <a:ea typeface="Calibri"/>
                <a:cs typeface="Calibri"/>
                <a:sym typeface="Calibri"/>
              </a:rPr>
              <a:t>Encourage talented students to consider applying. </a:t>
            </a:r>
          </a:p>
          <a:p>
            <a:pPr marL="457200" marR="0" lvl="0" indent="-228600" algn="l" defTabSz="914400" rtl="0" eaLnBrk="1" fontAlgn="auto" latinLnBrk="0" hangingPunct="1">
              <a:lnSpc>
                <a:spcPct val="90000"/>
              </a:lnSpc>
              <a:spcBef>
                <a:spcPts val="1000"/>
              </a:spcBef>
              <a:spcAft>
                <a:spcPts val="0"/>
              </a:spcAft>
              <a:buClr>
                <a:srgbClr val="888888"/>
              </a:buClr>
              <a:buSzPts val="2400"/>
              <a:buFont typeface="Arial"/>
              <a:buNone/>
              <a:tabLst/>
              <a:defRPr/>
            </a:pPr>
            <a:br>
              <a:rPr kumimoji="0" lang="en-US" sz="3200" b="0" i="0" u="none" strike="noStrike" kern="0" cap="none" spc="0" normalizeH="0" baseline="0" noProof="0" dirty="0">
                <a:ln>
                  <a:noFill/>
                </a:ln>
                <a:solidFill>
                  <a:srgbClr val="FFFF00"/>
                </a:solidFill>
                <a:effectLst/>
                <a:uLnTx/>
                <a:uFillTx/>
                <a:latin typeface="Calibri"/>
                <a:ea typeface="Calibri"/>
                <a:cs typeface="Calibri"/>
                <a:sym typeface="Calibri"/>
              </a:rPr>
            </a:br>
            <a:r>
              <a:rPr kumimoji="0" lang="en-US" sz="3200" b="0" i="0" u="none" strike="noStrike" kern="0" cap="none" spc="0" normalizeH="0" baseline="0" noProof="0" dirty="0">
                <a:ln>
                  <a:noFill/>
                </a:ln>
                <a:solidFill>
                  <a:srgbClr val="FFFF00"/>
                </a:solidFill>
                <a:effectLst/>
                <a:uLnTx/>
                <a:uFillTx/>
                <a:latin typeface="Calibri"/>
                <a:ea typeface="Calibri"/>
                <a:cs typeface="Calibri"/>
                <a:sym typeface="Calibri"/>
              </a:rPr>
              <a:t>	    Have your club volunteer to serve as a sponsoring club.</a:t>
            </a:r>
          </a:p>
          <a:p>
            <a:pPr>
              <a:lnSpc>
                <a:spcPct val="115000"/>
              </a:lnSpc>
              <a:spcAft>
                <a:spcPts val="800"/>
              </a:spcAft>
            </a:pPr>
            <a:endParaRPr lang="en-US" sz="1000" kern="100" dirty="0">
              <a:solidFill>
                <a:srgbClr val="FFFF00"/>
              </a:solidFill>
              <a:latin typeface="Arial" panose="020B0604020202020204" pitchFamily="34" charset="0"/>
              <a:ea typeface="Aptos" panose="020B0004020202020204" pitchFamily="34" charset="0"/>
              <a:cs typeface="Aptos" panose="020B0004020202020204" pitchFamily="34" charset="0"/>
            </a:endParaRPr>
          </a:p>
          <a:p>
            <a:pPr>
              <a:lnSpc>
                <a:spcPct val="115000"/>
              </a:lnSpc>
              <a:spcAft>
                <a:spcPts val="800"/>
              </a:spcAft>
            </a:pPr>
            <a:r>
              <a:rPr lang="en-US" sz="2400" kern="100" dirty="0">
                <a:solidFill>
                  <a:srgbClr val="FFFF00"/>
                </a:solidFill>
                <a:latin typeface="Arial" panose="020B0604020202020204" pitchFamily="34" charset="0"/>
                <a:ea typeface="Aptos" panose="020B0004020202020204" pitchFamily="34" charset="0"/>
                <a:cs typeface="Aptos" panose="020B0004020202020204" pitchFamily="34" charset="0"/>
              </a:rPr>
              <a:t> </a:t>
            </a:r>
            <a:endParaRPr lang="en-US" sz="2400" kern="100" dirty="0">
              <a:solidFill>
                <a:srgbClr val="FFFF00"/>
              </a:solidFill>
              <a:latin typeface="Aptos" panose="020B0004020202020204" pitchFamily="34" charset="0"/>
              <a:ea typeface="Aptos" panose="020B0004020202020204" pitchFamily="34" charset="0"/>
              <a:cs typeface="Aptos" panose="020B0004020202020204" pitchFamily="34" charset="0"/>
            </a:endParaRPr>
          </a:p>
          <a:p>
            <a:pPr>
              <a:lnSpc>
                <a:spcPct val="115000"/>
              </a:lnSpc>
              <a:spcAft>
                <a:spcPts val="800"/>
              </a:spcAft>
            </a:pPr>
            <a:endParaRPr lang="en-US" sz="2400" kern="100" dirty="0">
              <a:solidFill>
                <a:srgbClr val="FFFF00"/>
              </a:solidFill>
              <a:latin typeface="Aptos" panose="020B0004020202020204" pitchFamily="34" charset="0"/>
              <a:ea typeface="Aptos" panose="020B0004020202020204" pitchFamily="34" charset="0"/>
              <a:cs typeface="Aptos" panose="020B0004020202020204" pitchFamily="34" charset="0"/>
            </a:endParaRPr>
          </a:p>
          <a:p>
            <a:endParaRPr lang="en-US" dirty="0"/>
          </a:p>
        </p:txBody>
      </p:sp>
    </p:spTree>
    <p:extLst>
      <p:ext uri="{BB962C8B-B14F-4D97-AF65-F5344CB8AC3E}">
        <p14:creationId xmlns:p14="http://schemas.microsoft.com/office/powerpoint/2010/main" val="2671727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3B67E0-B919-957D-1608-536C1A7DD50F}"/>
              </a:ext>
            </a:extLst>
          </p:cNvPr>
          <p:cNvSpPr txBox="1"/>
          <p:nvPr/>
        </p:nvSpPr>
        <p:spPr>
          <a:xfrm>
            <a:off x="5536504" y="920008"/>
            <a:ext cx="6350370" cy="2677656"/>
          </a:xfrm>
          <a:prstGeom prst="rect">
            <a:avLst/>
          </a:prstGeom>
          <a:noFill/>
        </p:spPr>
        <p:txBody>
          <a:bodyPr wrap="square" rtlCol="0">
            <a:spAutoFit/>
          </a:bodyPr>
          <a:lstStyle/>
          <a:p>
            <a:r>
              <a:rPr lang="en-US" sz="2400" dirty="0">
                <a:solidFill>
                  <a:schemeClr val="bg1"/>
                </a:solidFill>
              </a:rPr>
              <a:t>For further information:</a:t>
            </a:r>
          </a:p>
          <a:p>
            <a:endParaRPr lang="en-US" sz="2400" dirty="0">
              <a:solidFill>
                <a:schemeClr val="bg1"/>
              </a:solidFill>
            </a:endParaRPr>
          </a:p>
          <a:p>
            <a:r>
              <a:rPr lang="en-US" sz="2400">
                <a:solidFill>
                  <a:schemeClr val="bg1"/>
                </a:solidFill>
              </a:rPr>
              <a:t>Russell Guy</a:t>
            </a:r>
          </a:p>
          <a:p>
            <a:endParaRPr lang="en-US" sz="2400" dirty="0">
              <a:solidFill>
                <a:schemeClr val="bg1"/>
              </a:solidFill>
            </a:endParaRPr>
          </a:p>
          <a:p>
            <a:r>
              <a:rPr lang="en-US" sz="2400" dirty="0">
                <a:solidFill>
                  <a:schemeClr val="bg1"/>
                </a:solidFill>
                <a:hlinkClick r:id="rId3">
                  <a:extLst>
                    <a:ext uri="{A12FA001-AC4F-418D-AE19-62706E023703}">
                      <ahyp:hlinkClr xmlns:ahyp="http://schemas.microsoft.com/office/drawing/2018/hyperlinkcolor" val="tx"/>
                    </a:ext>
                  </a:extLst>
                </a:hlinkClick>
              </a:rPr>
              <a:t>russguy1982@gmail.com</a:t>
            </a:r>
            <a:endParaRPr lang="en-US" sz="2400" dirty="0">
              <a:solidFill>
                <a:schemeClr val="bg1"/>
              </a:solidFill>
            </a:endParaRPr>
          </a:p>
          <a:p>
            <a:endParaRPr lang="en-US" sz="2400" dirty="0">
              <a:solidFill>
                <a:schemeClr val="bg1"/>
              </a:solidFill>
            </a:endParaRPr>
          </a:p>
          <a:p>
            <a:r>
              <a:rPr lang="en-US" sz="2400" dirty="0">
                <a:solidFill>
                  <a:schemeClr val="bg1"/>
                </a:solidFill>
              </a:rPr>
              <a:t>(336) 213-0190</a:t>
            </a:r>
          </a:p>
        </p:txBody>
      </p:sp>
      <p:pic>
        <p:nvPicPr>
          <p:cNvPr id="4" name="Picture 3">
            <a:extLst>
              <a:ext uri="{FF2B5EF4-FFF2-40B4-BE49-F238E27FC236}">
                <a16:creationId xmlns:a16="http://schemas.microsoft.com/office/drawing/2014/main" id="{5428F2CF-2758-56D3-4F5F-4FF2020FCDAF}"/>
              </a:ext>
            </a:extLst>
          </p:cNvPr>
          <p:cNvPicPr>
            <a:picLocks noChangeAspect="1"/>
          </p:cNvPicPr>
          <p:nvPr/>
        </p:nvPicPr>
        <p:blipFill>
          <a:blip r:embed="rId4"/>
          <a:stretch>
            <a:fillRect/>
          </a:stretch>
        </p:blipFill>
        <p:spPr>
          <a:xfrm>
            <a:off x="305126" y="1020772"/>
            <a:ext cx="4910205" cy="4816454"/>
          </a:xfrm>
          <a:prstGeom prst="rect">
            <a:avLst/>
          </a:prstGeom>
        </p:spPr>
      </p:pic>
    </p:spTree>
    <p:extLst>
      <p:ext uri="{BB962C8B-B14F-4D97-AF65-F5344CB8AC3E}">
        <p14:creationId xmlns:p14="http://schemas.microsoft.com/office/powerpoint/2010/main" val="826361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7">
          <a:extLst>
            <a:ext uri="{FF2B5EF4-FFF2-40B4-BE49-F238E27FC236}">
              <a16:creationId xmlns:a16="http://schemas.microsoft.com/office/drawing/2014/main" id="{375C75D3-AAC4-BE52-1F0F-6693011865B7}"/>
            </a:ext>
          </a:extLst>
        </p:cNvPr>
        <p:cNvGrpSpPr/>
        <p:nvPr/>
      </p:nvGrpSpPr>
      <p:grpSpPr>
        <a:xfrm>
          <a:off x="0" y="0"/>
          <a:ext cx="0" cy="0"/>
          <a:chOff x="0" y="0"/>
          <a:chExt cx="0" cy="0"/>
        </a:xfrm>
      </p:grpSpPr>
      <p:sp>
        <p:nvSpPr>
          <p:cNvPr id="598" name="Google Shape;598;p15">
            <a:extLst>
              <a:ext uri="{FF2B5EF4-FFF2-40B4-BE49-F238E27FC236}">
                <a16:creationId xmlns:a16="http://schemas.microsoft.com/office/drawing/2014/main" id="{E540BA8A-8396-F298-3D92-E835518F967C}"/>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99" name="Google Shape;599;p15">
            <a:extLst>
              <a:ext uri="{FF2B5EF4-FFF2-40B4-BE49-F238E27FC236}">
                <a16:creationId xmlns:a16="http://schemas.microsoft.com/office/drawing/2014/main" id="{E95D22CA-48D3-F09C-CD9A-ACE6D5C93823}"/>
              </a:ext>
            </a:extLst>
          </p:cNvPr>
          <p:cNvSpPr/>
          <p:nvPr/>
        </p:nvSpPr>
        <p:spPr>
          <a:xfrm rot="-5400000" flipH="1">
            <a:off x="2664306" y="-2664270"/>
            <a:ext cx="6858000" cy="12191233"/>
          </a:xfrm>
          <a:prstGeom prst="rect">
            <a:avLst/>
          </a:prstGeom>
          <a:gradFill>
            <a:gsLst>
              <a:gs pos="0">
                <a:schemeClr val="accent1"/>
              </a:gs>
              <a:gs pos="8000">
                <a:schemeClr val="accent1"/>
              </a:gs>
              <a:gs pos="100000">
                <a:srgbClr val="1F3864"/>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600" name="Google Shape;600;p15">
            <a:extLst>
              <a:ext uri="{FF2B5EF4-FFF2-40B4-BE49-F238E27FC236}">
                <a16:creationId xmlns:a16="http://schemas.microsoft.com/office/drawing/2014/main" id="{B4B906E0-5C21-0406-2183-6FAA8FBB614A}"/>
              </a:ext>
            </a:extLst>
          </p:cNvPr>
          <p:cNvSpPr/>
          <p:nvPr/>
        </p:nvSpPr>
        <p:spPr>
          <a:xfrm rot="10800000" flipH="1">
            <a:off x="-5389" y="-30996"/>
            <a:ext cx="12191233" cy="6857572"/>
          </a:xfrm>
          <a:prstGeom prst="rect">
            <a:avLst/>
          </a:prstGeom>
          <a:gradFill>
            <a:gsLst>
              <a:gs pos="0">
                <a:srgbClr val="000000">
                  <a:alpha val="51764"/>
                </a:srgbClr>
              </a:gs>
              <a:gs pos="8000">
                <a:srgbClr val="000000">
                  <a:alpha val="51764"/>
                </a:srgbClr>
              </a:gs>
              <a:gs pos="100000">
                <a:schemeClr val="accent1"/>
              </a:gs>
            </a:gsLst>
            <a:lin ang="48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05" name="Google Shape;605;p15">
            <a:extLst>
              <a:ext uri="{FF2B5EF4-FFF2-40B4-BE49-F238E27FC236}">
                <a16:creationId xmlns:a16="http://schemas.microsoft.com/office/drawing/2014/main" id="{FF2E9734-7BE6-5D6E-192D-BD51024ED7F2}"/>
              </a:ext>
            </a:extLst>
          </p:cNvPr>
          <p:cNvSpPr txBox="1"/>
          <p:nvPr/>
        </p:nvSpPr>
        <p:spPr>
          <a:xfrm>
            <a:off x="7093526" y="309603"/>
            <a:ext cx="4655129" cy="42164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FF00"/>
                </a:solidFill>
                <a:effectLst/>
                <a:uLnTx/>
                <a:uFillTx/>
                <a:latin typeface="Arial"/>
                <a:cs typeface="Arial"/>
                <a:sym typeface="Arial"/>
              </a:rPr>
              <a:t>Global Grant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dirty="0">
                <a:solidFill>
                  <a:srgbClr val="FFFF00"/>
                </a:solidFill>
              </a:rPr>
              <a:t>Scholarships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FF00"/>
                </a:solidFill>
                <a:effectLst/>
                <a:uLnTx/>
                <a:uFillTx/>
                <a:latin typeface="Arial"/>
                <a:cs typeface="Arial"/>
                <a:sym typeface="Arial"/>
              </a:rPr>
              <a:t>2013 – present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3600" b="1" dirty="0">
              <a:solidFill>
                <a:srgbClr val="FFFF00"/>
              </a:solidFil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00"/>
                </a:solidFill>
                <a:effectLst/>
                <a:uLnTx/>
                <a:uFillTx/>
                <a:latin typeface="Arial"/>
                <a:cs typeface="Arial"/>
                <a:sym typeface="Arial"/>
              </a:rPr>
              <a:t>Academic Scholarships:</a:t>
            </a:r>
            <a:br>
              <a:rPr kumimoji="0" lang="en-US" sz="2000" b="1" i="0" u="none" strike="noStrike" kern="0" cap="none" spc="0" normalizeH="0" baseline="0" noProof="0" dirty="0">
                <a:ln>
                  <a:noFill/>
                </a:ln>
                <a:solidFill>
                  <a:srgbClr val="FFFF00"/>
                </a:solidFill>
                <a:effectLst/>
                <a:uLnTx/>
                <a:uFillTx/>
                <a:latin typeface="Arial"/>
                <a:cs typeface="Arial"/>
                <a:sym typeface="Arial"/>
              </a:rPr>
            </a:br>
            <a:endParaRPr kumimoji="0" lang="en-US" sz="2000" b="1" i="0" u="none" strike="noStrike" kern="0" cap="none" spc="0" normalizeH="0" baseline="0" noProof="0" dirty="0">
              <a:ln>
                <a:noFill/>
              </a:ln>
              <a:solidFill>
                <a:srgbClr val="FFFF00"/>
              </a:solidFill>
              <a:effectLst/>
              <a:uLnTx/>
              <a:uFillTx/>
              <a:latin typeface="Arial"/>
              <a:cs typeface="Arial"/>
              <a:sym typeface="Arial"/>
            </a:endParaRPr>
          </a:p>
          <a:p>
            <a:pPr algn="ctr">
              <a:defRPr/>
            </a:pPr>
            <a:r>
              <a:rPr lang="en-US" sz="2000" b="1" dirty="0">
                <a:solidFill>
                  <a:srgbClr val="FFFF00"/>
                </a:solidFill>
              </a:rPr>
              <a:t>One- and two-year scholarships for graduate students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1" i="0" u="none" strike="noStrike" kern="0" cap="none" spc="0" normalizeH="0" baseline="0" noProof="0" dirty="0">
              <a:ln>
                <a:noFill/>
              </a:ln>
              <a:solidFill>
                <a:srgbClr val="FFFF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AD9A56DA-8079-2DE3-48E6-527FEF28A20A}"/>
              </a:ext>
            </a:extLst>
          </p:cNvPr>
          <p:cNvSpPr txBox="1"/>
          <p:nvPr/>
        </p:nvSpPr>
        <p:spPr>
          <a:xfrm>
            <a:off x="443345" y="184912"/>
            <a:ext cx="4655129" cy="67710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dirty="0">
                <a:solidFill>
                  <a:srgbClr val="FFFF00"/>
                </a:solidFill>
              </a:rPr>
              <a:t>Ambassadorial Scholarships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FF00"/>
                </a:solidFill>
                <a:effectLst/>
                <a:uLnTx/>
                <a:uFillTx/>
                <a:latin typeface="Arial"/>
                <a:cs typeface="Arial"/>
                <a:sym typeface="Arial"/>
              </a:rPr>
              <a:t>1947 - 2012</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3600" b="1" dirty="0">
              <a:solidFill>
                <a:srgbClr val="FFFF00"/>
              </a:solidFil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u="none" strike="noStrike" kern="0" cap="none" spc="0" normalizeH="0" baseline="0" noProof="0" dirty="0">
                <a:ln>
                  <a:noFill/>
                </a:ln>
                <a:solidFill>
                  <a:srgbClr val="FFFF00"/>
                </a:solidFill>
                <a:effectLst/>
                <a:uLnTx/>
                <a:uFillTx/>
                <a:latin typeface="Arial"/>
                <a:cs typeface="Arial"/>
                <a:sym typeface="Arial"/>
              </a:rPr>
              <a:t>Cultural Scholarships:  </a:t>
            </a:r>
            <a:br>
              <a:rPr kumimoji="0" lang="en-US" sz="2000" b="1" i="0" u="none" strike="noStrike" kern="0" cap="none" spc="0" normalizeH="0" baseline="0" noProof="0" dirty="0">
                <a:ln>
                  <a:noFill/>
                </a:ln>
                <a:solidFill>
                  <a:srgbClr val="FFFF00"/>
                </a:solidFill>
                <a:effectLst/>
                <a:uLnTx/>
                <a:uFillTx/>
                <a:latin typeface="Arial"/>
                <a:cs typeface="Arial"/>
                <a:sym typeface="Arial"/>
              </a:rPr>
            </a:br>
            <a:br>
              <a:rPr kumimoji="0" lang="en-US" sz="1100" b="1" i="0" u="none" strike="noStrike" kern="0" cap="none" spc="0" normalizeH="0" baseline="0" noProof="0" dirty="0">
                <a:ln>
                  <a:noFill/>
                </a:ln>
                <a:solidFill>
                  <a:srgbClr val="FFFF00"/>
                </a:solidFill>
                <a:effectLst/>
                <a:uLnTx/>
                <a:uFillTx/>
                <a:latin typeface="Arial"/>
                <a:cs typeface="Arial"/>
                <a:sym typeface="Arial"/>
              </a:rPr>
            </a:br>
            <a:r>
              <a:rPr kumimoji="0" lang="en-US" sz="2000" b="1" i="0" u="none" strike="noStrike" kern="0" cap="none" spc="0" normalizeH="0" baseline="0" noProof="0" dirty="0">
                <a:ln>
                  <a:noFill/>
                </a:ln>
                <a:solidFill>
                  <a:srgbClr val="FFFF00"/>
                </a:solidFill>
                <a:effectLst/>
                <a:uLnTx/>
                <a:uFillTx/>
                <a:latin typeface="Arial"/>
                <a:cs typeface="Arial"/>
                <a:sym typeface="Arial"/>
              </a:rPr>
              <a:t>Short-term language, cultural, and vocational scholarships for undergraduates, graduates, and professionals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dirty="0">
              <a:solidFill>
                <a:srgbClr val="FFFF00"/>
              </a:solidFil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dirty="0">
              <a:solidFill>
                <a:srgbClr val="FFFF00"/>
              </a:solidFil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00"/>
                </a:solidFill>
                <a:effectLst/>
                <a:uLnTx/>
                <a:uFillTx/>
                <a:latin typeface="Arial"/>
                <a:cs typeface="Arial"/>
                <a:sym typeface="Arial"/>
              </a:rPr>
              <a:t>Academic Scholarships: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br>
              <a:rPr lang="en-US" sz="1100" b="1" dirty="0">
                <a:solidFill>
                  <a:srgbClr val="FFFF00"/>
                </a:solidFill>
              </a:rPr>
            </a:br>
            <a:r>
              <a:rPr lang="en-US" sz="2000" b="1" dirty="0">
                <a:solidFill>
                  <a:srgbClr val="FFFF00"/>
                </a:solidFill>
              </a:rPr>
              <a:t>One- and two-year scholarships for undergraduates and graduates</a:t>
            </a:r>
            <a:endParaRPr kumimoji="0" lang="en-US" sz="2000" b="1" i="0" u="none" strike="noStrike" kern="0" cap="none" spc="0" normalizeH="0" baseline="0" noProof="0" dirty="0">
              <a:ln>
                <a:noFill/>
              </a:ln>
              <a:solidFill>
                <a:srgbClr val="FFFF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dirty="0">
              <a:solidFill>
                <a:srgbClr val="FFFF00"/>
              </a:solidFil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0" cap="none" spc="0" normalizeH="0" baseline="0" noProof="0" dirty="0">
              <a:ln>
                <a:noFill/>
              </a:ln>
              <a:solidFill>
                <a:srgbClr val="FFFF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0" cap="none" spc="0" normalizeH="0" baseline="0" noProof="0" dirty="0">
              <a:ln>
                <a:noFill/>
              </a:ln>
              <a:solidFill>
                <a:srgbClr val="FFFF00"/>
              </a:solidFill>
              <a:effectLst/>
              <a:uLnTx/>
              <a:uFillTx/>
              <a:latin typeface="Arial"/>
              <a:cs typeface="Arial"/>
              <a:sym typeface="Arial"/>
            </a:endParaRPr>
          </a:p>
        </p:txBody>
      </p:sp>
    </p:spTree>
    <p:extLst>
      <p:ext uri="{BB962C8B-B14F-4D97-AF65-F5344CB8AC3E}">
        <p14:creationId xmlns:p14="http://schemas.microsoft.com/office/powerpoint/2010/main" val="3818536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7">
          <a:extLst>
            <a:ext uri="{FF2B5EF4-FFF2-40B4-BE49-F238E27FC236}">
              <a16:creationId xmlns:a16="http://schemas.microsoft.com/office/drawing/2014/main" id="{AD59F7CD-F95D-D6BC-E331-C13E8F5CAE71}"/>
            </a:ext>
          </a:extLst>
        </p:cNvPr>
        <p:cNvGrpSpPr/>
        <p:nvPr/>
      </p:nvGrpSpPr>
      <p:grpSpPr>
        <a:xfrm>
          <a:off x="0" y="0"/>
          <a:ext cx="0" cy="0"/>
          <a:chOff x="0" y="0"/>
          <a:chExt cx="0" cy="0"/>
        </a:xfrm>
      </p:grpSpPr>
      <p:sp>
        <p:nvSpPr>
          <p:cNvPr id="598" name="Google Shape;598;p15">
            <a:extLst>
              <a:ext uri="{FF2B5EF4-FFF2-40B4-BE49-F238E27FC236}">
                <a16:creationId xmlns:a16="http://schemas.microsoft.com/office/drawing/2014/main" id="{8F850502-6084-DA6B-24C0-9FB389441418}"/>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99" name="Google Shape;599;p15">
            <a:extLst>
              <a:ext uri="{FF2B5EF4-FFF2-40B4-BE49-F238E27FC236}">
                <a16:creationId xmlns:a16="http://schemas.microsoft.com/office/drawing/2014/main" id="{9641B6C8-ABCC-DA0B-69CA-D05395973C4B}"/>
              </a:ext>
            </a:extLst>
          </p:cNvPr>
          <p:cNvSpPr/>
          <p:nvPr/>
        </p:nvSpPr>
        <p:spPr>
          <a:xfrm rot="-5400000" flipH="1">
            <a:off x="2664306" y="-2664270"/>
            <a:ext cx="6858000" cy="12191233"/>
          </a:xfrm>
          <a:prstGeom prst="rect">
            <a:avLst/>
          </a:prstGeom>
          <a:gradFill>
            <a:gsLst>
              <a:gs pos="0">
                <a:schemeClr val="accent1"/>
              </a:gs>
              <a:gs pos="8000">
                <a:schemeClr val="accent1"/>
              </a:gs>
              <a:gs pos="100000">
                <a:srgbClr val="1F3864"/>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600" name="Google Shape;600;p15">
            <a:extLst>
              <a:ext uri="{FF2B5EF4-FFF2-40B4-BE49-F238E27FC236}">
                <a16:creationId xmlns:a16="http://schemas.microsoft.com/office/drawing/2014/main" id="{B16EABF3-5577-6FBC-773F-3E780BCB0DD8}"/>
              </a:ext>
            </a:extLst>
          </p:cNvPr>
          <p:cNvSpPr/>
          <p:nvPr/>
        </p:nvSpPr>
        <p:spPr>
          <a:xfrm rot="10800000" flipH="1">
            <a:off x="-5389" y="-30996"/>
            <a:ext cx="12191233" cy="6857572"/>
          </a:xfrm>
          <a:prstGeom prst="rect">
            <a:avLst/>
          </a:prstGeom>
          <a:gradFill>
            <a:gsLst>
              <a:gs pos="0">
                <a:srgbClr val="000000">
                  <a:alpha val="51764"/>
                </a:srgbClr>
              </a:gs>
              <a:gs pos="8000">
                <a:srgbClr val="000000">
                  <a:alpha val="51764"/>
                </a:srgbClr>
              </a:gs>
              <a:gs pos="100000">
                <a:schemeClr val="accent1"/>
              </a:gs>
            </a:gsLst>
            <a:lin ang="48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extBox 4">
            <a:extLst>
              <a:ext uri="{FF2B5EF4-FFF2-40B4-BE49-F238E27FC236}">
                <a16:creationId xmlns:a16="http://schemas.microsoft.com/office/drawing/2014/main" id="{68CC5CAD-76C2-1368-A414-2E42BA66414F}"/>
              </a:ext>
            </a:extLst>
          </p:cNvPr>
          <p:cNvSpPr txBox="1"/>
          <p:nvPr/>
        </p:nvSpPr>
        <p:spPr>
          <a:xfrm>
            <a:off x="443345" y="184912"/>
            <a:ext cx="11305310" cy="6370975"/>
          </a:xfrm>
          <a:prstGeom prst="rect">
            <a:avLst/>
          </a:prstGeom>
          <a:noFill/>
        </p:spPr>
        <p:txBody>
          <a:bodyPr wrap="square" rtlCol="0">
            <a:spAutoFit/>
          </a:bodyPr>
          <a:lstStyle/>
          <a:p>
            <a:pPr lvl="0" algn="ctr">
              <a:defRPr/>
            </a:pPr>
            <a:r>
              <a:rPr lang="en-US" sz="4000" b="1" dirty="0">
                <a:solidFill>
                  <a:srgbClr val="FFFF00"/>
                </a:solidFill>
              </a:rPr>
              <a:t>Our District supports </a:t>
            </a:r>
            <a:br>
              <a:rPr lang="en-US" sz="4000" b="1" dirty="0">
                <a:solidFill>
                  <a:srgbClr val="FFFF00"/>
                </a:solidFill>
              </a:rPr>
            </a:br>
            <a:r>
              <a:rPr lang="en-US" sz="4000" b="1" dirty="0">
                <a:solidFill>
                  <a:srgbClr val="FFFF00"/>
                </a:solidFill>
              </a:rPr>
              <a:t>Global Grant Scholarships</a:t>
            </a:r>
          </a:p>
          <a:p>
            <a:pPr lvl="0" algn="ctr">
              <a:defRPr/>
            </a:pPr>
            <a:endParaRPr kumimoji="0" lang="en-US" sz="2800" b="1" i="0" u="none" strike="noStrike" kern="0" cap="none" spc="0" normalizeH="0" baseline="0" noProof="0" dirty="0">
              <a:ln>
                <a:noFill/>
              </a:ln>
              <a:solidFill>
                <a:srgbClr val="FFFF00"/>
              </a:solidFill>
              <a:effectLst/>
              <a:uLnTx/>
              <a:uFillTx/>
              <a:latin typeface="Arial"/>
              <a:cs typeface="Arial"/>
              <a:sym typeface="Arial"/>
            </a:endParaRPr>
          </a:p>
          <a:p>
            <a:pPr lvl="0" algn="ctr">
              <a:defRPr/>
            </a:pPr>
            <a:r>
              <a:rPr kumimoji="0" lang="en-US" sz="2800" b="1" i="0" u="none" strike="noStrike" kern="0" cap="none" spc="0" normalizeH="0" baseline="0" noProof="0" dirty="0">
                <a:ln>
                  <a:noFill/>
                </a:ln>
                <a:solidFill>
                  <a:srgbClr val="FFFF00"/>
                </a:solidFill>
                <a:effectLst/>
                <a:uLnTx/>
                <a:uFillTx/>
                <a:latin typeface="Arial"/>
                <a:cs typeface="Arial"/>
                <a:sym typeface="Arial"/>
              </a:rPr>
              <a:t>Ambassadorial Scholars, 1947 - 2012</a:t>
            </a:r>
          </a:p>
          <a:p>
            <a:pPr lvl="0" algn="ctr">
              <a:defRPr/>
            </a:pPr>
            <a:r>
              <a:rPr lang="en-US" sz="2800" dirty="0">
                <a:solidFill>
                  <a:srgbClr val="FFFF00"/>
                </a:solidFill>
              </a:rPr>
              <a:t>187 scholars</a:t>
            </a:r>
            <a:br>
              <a:rPr lang="en-US" sz="2800" dirty="0">
                <a:solidFill>
                  <a:srgbClr val="FFFF00"/>
                </a:solidFill>
              </a:rPr>
            </a:br>
            <a:endParaRPr lang="en-US" sz="2800" dirty="0">
              <a:solidFill>
                <a:srgbClr val="FFFF00"/>
              </a:solidFill>
            </a:endParaRPr>
          </a:p>
          <a:p>
            <a:pPr lvl="0" algn="ctr">
              <a:defRPr/>
            </a:pPr>
            <a:endParaRPr kumimoji="0" lang="en-US" sz="2800" b="1" i="0" u="none" strike="noStrike" kern="0" cap="none" spc="0" normalizeH="0" baseline="0" noProof="0" dirty="0">
              <a:ln>
                <a:noFill/>
              </a:ln>
              <a:solidFill>
                <a:srgbClr val="FFFF00"/>
              </a:solidFill>
              <a:effectLst/>
              <a:uLnTx/>
              <a:uFillTx/>
              <a:latin typeface="Arial"/>
              <a:cs typeface="Arial"/>
              <a:sym typeface="Arial"/>
            </a:endParaRPr>
          </a:p>
          <a:p>
            <a:pPr lvl="0" algn="ctr">
              <a:defRPr/>
            </a:pPr>
            <a:r>
              <a:rPr lang="en-US" sz="2800" b="1" dirty="0">
                <a:solidFill>
                  <a:srgbClr val="FFFF00"/>
                </a:solidFill>
              </a:rPr>
              <a:t>Global Grant Scholars, 2013 - present</a:t>
            </a:r>
          </a:p>
          <a:p>
            <a:pPr lvl="0" algn="ctr">
              <a:defRPr/>
            </a:pPr>
            <a:r>
              <a:rPr kumimoji="0" lang="en-US" sz="2800" i="0" u="none" strike="noStrike" kern="0" cap="none" spc="0" normalizeH="0" baseline="0" noProof="0" dirty="0">
                <a:ln>
                  <a:noFill/>
                </a:ln>
                <a:solidFill>
                  <a:srgbClr val="FFFF00"/>
                </a:solidFill>
                <a:effectLst/>
                <a:uLnTx/>
                <a:uFillTx/>
                <a:latin typeface="Arial"/>
                <a:cs typeface="Arial"/>
                <a:sym typeface="Arial"/>
              </a:rPr>
              <a:t>8 scholars</a:t>
            </a:r>
            <a:br>
              <a:rPr kumimoji="0" lang="en-US" sz="2800" i="0" u="none" strike="noStrike" kern="0" cap="none" spc="0" normalizeH="0" baseline="0" noProof="0" dirty="0">
                <a:ln>
                  <a:noFill/>
                </a:ln>
                <a:solidFill>
                  <a:srgbClr val="FFFF00"/>
                </a:solidFill>
                <a:effectLst/>
                <a:uLnTx/>
                <a:uFillTx/>
                <a:latin typeface="Arial"/>
                <a:cs typeface="Arial"/>
                <a:sym typeface="Arial"/>
              </a:rPr>
            </a:br>
            <a:endParaRPr kumimoji="0" lang="en-US" sz="2800" i="0" u="none" strike="noStrike" kern="0" cap="none" spc="0" normalizeH="0" baseline="0" noProof="0" dirty="0">
              <a:ln>
                <a:noFill/>
              </a:ln>
              <a:solidFill>
                <a:srgbClr val="FFFF00"/>
              </a:solidFill>
              <a:effectLst/>
              <a:uLnTx/>
              <a:uFillTx/>
              <a:latin typeface="Arial"/>
              <a:cs typeface="Arial"/>
              <a:sym typeface="Arial"/>
            </a:endParaRPr>
          </a:p>
          <a:p>
            <a:pPr lvl="0" algn="ctr">
              <a:defRPr/>
            </a:pPr>
            <a:endParaRPr lang="en-US" sz="2800" b="1" dirty="0">
              <a:solidFill>
                <a:srgbClr val="FFFF00"/>
              </a:solidFill>
            </a:endParaRPr>
          </a:p>
          <a:p>
            <a:pPr algn="ctr">
              <a:defRPr/>
            </a:pPr>
            <a:r>
              <a:rPr lang="en-US" sz="2800" dirty="0">
                <a:solidFill>
                  <a:srgbClr val="FFFF00"/>
                </a:solidFill>
              </a:rPr>
              <a:t>Our District uses DDF funds to cover 56% of the cost of the scholarship, while the Rotary World Fund covers 44%.  </a:t>
            </a:r>
            <a:endParaRPr kumimoji="0" lang="en-US" sz="2800" b="1" i="0" u="none" strike="noStrike" kern="0" cap="none" spc="0" normalizeH="0" baseline="0" noProof="0" dirty="0">
              <a:ln>
                <a:noFill/>
              </a:ln>
              <a:solidFill>
                <a:srgbClr val="FFFF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0" cap="none" spc="0" normalizeH="0" baseline="0" noProof="0" dirty="0">
              <a:ln>
                <a:noFill/>
              </a:ln>
              <a:solidFill>
                <a:srgbClr val="FFFF00"/>
              </a:solidFill>
              <a:effectLst/>
              <a:uLnTx/>
              <a:uFillTx/>
              <a:latin typeface="Arial"/>
              <a:cs typeface="Arial"/>
              <a:sym typeface="Arial"/>
            </a:endParaRPr>
          </a:p>
        </p:txBody>
      </p:sp>
    </p:spTree>
    <p:extLst>
      <p:ext uri="{BB962C8B-B14F-4D97-AF65-F5344CB8AC3E}">
        <p14:creationId xmlns:p14="http://schemas.microsoft.com/office/powerpoint/2010/main" val="3174383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05333D-5AEE-84B8-DAF9-F096EBF8C117}"/>
              </a:ext>
            </a:extLst>
          </p:cNvPr>
          <p:cNvPicPr>
            <a:picLocks noChangeAspect="1"/>
          </p:cNvPicPr>
          <p:nvPr/>
        </p:nvPicPr>
        <p:blipFill>
          <a:blip r:embed="rId3"/>
          <a:stretch>
            <a:fillRect/>
          </a:stretch>
        </p:blipFill>
        <p:spPr>
          <a:xfrm>
            <a:off x="311759" y="175365"/>
            <a:ext cx="11624153" cy="6538586"/>
          </a:xfrm>
          <a:prstGeom prst="rect">
            <a:avLst/>
          </a:prstGeom>
        </p:spPr>
      </p:pic>
    </p:spTree>
    <p:extLst>
      <p:ext uri="{BB962C8B-B14F-4D97-AF65-F5344CB8AC3E}">
        <p14:creationId xmlns:p14="http://schemas.microsoft.com/office/powerpoint/2010/main" val="2206905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1" name="Google Shape;501;p5"/>
          <p:cNvPicPr preferRelativeResize="0"/>
          <p:nvPr/>
        </p:nvPicPr>
        <p:blipFill rotWithShape="1">
          <a:blip r:embed="rId3">
            <a:alphaModFix/>
          </a:blip>
          <a:srcRect/>
          <a:stretch/>
        </p:blipFill>
        <p:spPr>
          <a:xfrm>
            <a:off x="4391749" y="536523"/>
            <a:ext cx="2299057" cy="2011680"/>
          </a:xfrm>
          <a:prstGeom prst="rect">
            <a:avLst/>
          </a:prstGeom>
          <a:noFill/>
          <a:ln>
            <a:noFill/>
          </a:ln>
        </p:spPr>
      </p:pic>
      <p:pic>
        <p:nvPicPr>
          <p:cNvPr id="502" name="Google Shape;502;p5"/>
          <p:cNvPicPr preferRelativeResize="0"/>
          <p:nvPr/>
        </p:nvPicPr>
        <p:blipFill rotWithShape="1">
          <a:blip r:embed="rId4">
            <a:alphaModFix/>
          </a:blip>
          <a:srcRect/>
          <a:stretch/>
        </p:blipFill>
        <p:spPr>
          <a:xfrm>
            <a:off x="6859990" y="536523"/>
            <a:ext cx="2281614" cy="2011680"/>
          </a:xfrm>
          <a:prstGeom prst="rect">
            <a:avLst/>
          </a:prstGeom>
          <a:noFill/>
          <a:ln>
            <a:noFill/>
          </a:ln>
        </p:spPr>
      </p:pic>
      <p:pic>
        <p:nvPicPr>
          <p:cNvPr id="503" name="Google Shape;503;p5"/>
          <p:cNvPicPr preferRelativeResize="0"/>
          <p:nvPr/>
        </p:nvPicPr>
        <p:blipFill rotWithShape="1">
          <a:blip r:embed="rId5">
            <a:alphaModFix/>
          </a:blip>
          <a:srcRect/>
          <a:stretch/>
        </p:blipFill>
        <p:spPr>
          <a:xfrm>
            <a:off x="9235515" y="536523"/>
            <a:ext cx="2203412" cy="2103120"/>
          </a:xfrm>
          <a:prstGeom prst="rect">
            <a:avLst/>
          </a:prstGeom>
          <a:noFill/>
          <a:ln>
            <a:noFill/>
          </a:ln>
        </p:spPr>
      </p:pic>
      <p:pic>
        <p:nvPicPr>
          <p:cNvPr id="504" name="Google Shape;504;p5"/>
          <p:cNvPicPr preferRelativeResize="0"/>
          <p:nvPr/>
        </p:nvPicPr>
        <p:blipFill rotWithShape="1">
          <a:blip r:embed="rId6">
            <a:alphaModFix/>
          </a:blip>
          <a:srcRect/>
          <a:stretch/>
        </p:blipFill>
        <p:spPr>
          <a:xfrm>
            <a:off x="4370334" y="2548203"/>
            <a:ext cx="2359093" cy="2011680"/>
          </a:xfrm>
          <a:prstGeom prst="rect">
            <a:avLst/>
          </a:prstGeom>
          <a:noFill/>
          <a:ln>
            <a:noFill/>
          </a:ln>
        </p:spPr>
      </p:pic>
      <p:pic>
        <p:nvPicPr>
          <p:cNvPr id="505" name="Google Shape;505;p5"/>
          <p:cNvPicPr preferRelativeResize="0"/>
          <p:nvPr/>
        </p:nvPicPr>
        <p:blipFill rotWithShape="1">
          <a:blip r:embed="rId7">
            <a:alphaModFix/>
          </a:blip>
          <a:srcRect/>
          <a:stretch/>
        </p:blipFill>
        <p:spPr>
          <a:xfrm>
            <a:off x="6859753" y="2548203"/>
            <a:ext cx="2281851" cy="2011680"/>
          </a:xfrm>
          <a:prstGeom prst="rect">
            <a:avLst/>
          </a:prstGeom>
          <a:noFill/>
          <a:ln>
            <a:noFill/>
          </a:ln>
        </p:spPr>
      </p:pic>
      <p:pic>
        <p:nvPicPr>
          <p:cNvPr id="506" name="Google Shape;506;p5"/>
          <p:cNvPicPr preferRelativeResize="0"/>
          <p:nvPr/>
        </p:nvPicPr>
        <p:blipFill rotWithShape="1">
          <a:blip r:embed="rId8">
            <a:alphaModFix/>
          </a:blip>
          <a:srcRect/>
          <a:stretch/>
        </p:blipFill>
        <p:spPr>
          <a:xfrm>
            <a:off x="9235515" y="2639643"/>
            <a:ext cx="2303279" cy="2011680"/>
          </a:xfrm>
          <a:prstGeom prst="rect">
            <a:avLst/>
          </a:prstGeom>
          <a:noFill/>
          <a:ln>
            <a:noFill/>
          </a:ln>
        </p:spPr>
      </p:pic>
      <p:pic>
        <p:nvPicPr>
          <p:cNvPr id="507" name="Google Shape;507;p5"/>
          <p:cNvPicPr preferRelativeResize="0"/>
          <p:nvPr/>
        </p:nvPicPr>
        <p:blipFill rotWithShape="1">
          <a:blip r:embed="rId9">
            <a:alphaModFix/>
          </a:blip>
          <a:srcRect/>
          <a:stretch/>
        </p:blipFill>
        <p:spPr>
          <a:xfrm>
            <a:off x="6729427" y="4651323"/>
            <a:ext cx="2203412" cy="2011680"/>
          </a:xfrm>
          <a:prstGeom prst="rect">
            <a:avLst/>
          </a:prstGeom>
          <a:noFill/>
          <a:ln>
            <a:noFill/>
          </a:ln>
        </p:spPr>
      </p:pic>
      <p:sp>
        <p:nvSpPr>
          <p:cNvPr id="508" name="Google Shape;508;p5"/>
          <p:cNvSpPr txBox="1"/>
          <p:nvPr/>
        </p:nvSpPr>
        <p:spPr>
          <a:xfrm>
            <a:off x="263047" y="672715"/>
            <a:ext cx="3938103" cy="48628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dk1"/>
                </a:solidFill>
                <a:latin typeface="Arial"/>
                <a:ea typeface="Arial"/>
                <a:cs typeface="Arial"/>
                <a:sym typeface="Arial"/>
              </a:rPr>
              <a:t>Rotary’s </a:t>
            </a:r>
          </a:p>
          <a:p>
            <a:pPr marL="0" marR="0" lvl="0" indent="0" algn="ctr" rtl="0">
              <a:spcBef>
                <a:spcPts val="0"/>
              </a:spcBef>
              <a:spcAft>
                <a:spcPts val="0"/>
              </a:spcAft>
              <a:buNone/>
            </a:pPr>
            <a:r>
              <a:rPr lang="en-US" sz="4000" dirty="0">
                <a:solidFill>
                  <a:schemeClr val="dk1"/>
                </a:solidFill>
                <a:latin typeface="Arial"/>
                <a:ea typeface="Arial"/>
                <a:cs typeface="Arial"/>
                <a:sym typeface="Arial"/>
              </a:rPr>
              <a:t>Areas of Focus:</a:t>
            </a:r>
          </a:p>
          <a:p>
            <a:pPr algn="l">
              <a:buFont typeface="Arial" panose="020B0604020202020204" pitchFamily="34" charset="0"/>
              <a:buChar char="•"/>
            </a:pPr>
            <a:endParaRPr lang="en-US" sz="2400" b="0" i="0" dirty="0">
              <a:solidFill>
                <a:srgbClr val="111111"/>
              </a:solidFill>
              <a:effectLst/>
              <a:latin typeface="Arial" panose="020B0604020202020204" pitchFamily="34" charset="0"/>
            </a:endParaRPr>
          </a:p>
          <a:p>
            <a:pPr algn="l">
              <a:buFont typeface="Arial" panose="020B0604020202020204" pitchFamily="34" charset="0"/>
              <a:buChar char="•"/>
            </a:pPr>
            <a:r>
              <a:rPr lang="en-US" sz="2400" b="0" i="0" dirty="0">
                <a:solidFill>
                  <a:srgbClr val="111111"/>
                </a:solidFill>
                <a:effectLst/>
                <a:latin typeface="Arial" panose="020B0604020202020204" pitchFamily="34" charset="0"/>
              </a:rPr>
              <a:t>Promoting peace</a:t>
            </a:r>
          </a:p>
          <a:p>
            <a:pPr algn="l">
              <a:buFont typeface="Arial" panose="020B0604020202020204" pitchFamily="34" charset="0"/>
              <a:buChar char="•"/>
            </a:pPr>
            <a:r>
              <a:rPr lang="en-US" sz="2400" b="0" i="0" dirty="0">
                <a:solidFill>
                  <a:srgbClr val="111111"/>
                </a:solidFill>
                <a:effectLst/>
                <a:latin typeface="Arial" panose="020B0604020202020204" pitchFamily="34" charset="0"/>
              </a:rPr>
              <a:t>Fighting disease</a:t>
            </a:r>
          </a:p>
          <a:p>
            <a:pPr algn="l">
              <a:buFont typeface="Arial" panose="020B0604020202020204" pitchFamily="34" charset="0"/>
              <a:buChar char="•"/>
            </a:pPr>
            <a:r>
              <a:rPr lang="en-US" sz="2400" b="0" i="0" dirty="0">
                <a:solidFill>
                  <a:srgbClr val="111111"/>
                </a:solidFill>
                <a:effectLst/>
                <a:latin typeface="Arial" panose="020B0604020202020204" pitchFamily="34" charset="0"/>
              </a:rPr>
              <a:t>Providing clean water</a:t>
            </a:r>
          </a:p>
          <a:p>
            <a:pPr algn="l">
              <a:buFont typeface="Arial" panose="020B0604020202020204" pitchFamily="34" charset="0"/>
              <a:buChar char="•"/>
            </a:pPr>
            <a:r>
              <a:rPr lang="en-US" sz="2400" b="0" i="0" dirty="0">
                <a:solidFill>
                  <a:srgbClr val="111111"/>
                </a:solidFill>
                <a:effectLst/>
                <a:latin typeface="Arial" panose="020B0604020202020204" pitchFamily="34" charset="0"/>
              </a:rPr>
              <a:t>Saving mothers and children</a:t>
            </a:r>
          </a:p>
          <a:p>
            <a:pPr algn="l">
              <a:buFont typeface="Arial" panose="020B0604020202020204" pitchFamily="34" charset="0"/>
              <a:buChar char="•"/>
            </a:pPr>
            <a:r>
              <a:rPr lang="en-US" sz="2400" b="0" i="0" dirty="0">
                <a:solidFill>
                  <a:srgbClr val="111111"/>
                </a:solidFill>
                <a:effectLst/>
                <a:latin typeface="Arial" panose="020B0604020202020204" pitchFamily="34" charset="0"/>
              </a:rPr>
              <a:t>Supporting education</a:t>
            </a:r>
          </a:p>
          <a:p>
            <a:pPr algn="l">
              <a:buFont typeface="Arial" panose="020B0604020202020204" pitchFamily="34" charset="0"/>
              <a:buChar char="•"/>
            </a:pPr>
            <a:r>
              <a:rPr lang="en-US" sz="2400" b="0" i="0" dirty="0">
                <a:solidFill>
                  <a:srgbClr val="111111"/>
                </a:solidFill>
                <a:effectLst/>
                <a:latin typeface="Arial" panose="020B0604020202020204" pitchFamily="34" charset="0"/>
              </a:rPr>
              <a:t>Growing local economies</a:t>
            </a:r>
          </a:p>
          <a:p>
            <a:pPr algn="l">
              <a:buFont typeface="Arial" panose="020B0604020202020204" pitchFamily="34" charset="0"/>
              <a:buChar char="•"/>
            </a:pPr>
            <a:r>
              <a:rPr lang="en-US" sz="2400" b="0" i="0" dirty="0">
                <a:solidFill>
                  <a:srgbClr val="111111"/>
                </a:solidFill>
                <a:effectLst/>
                <a:latin typeface="Arial" panose="020B0604020202020204" pitchFamily="34" charset="0"/>
              </a:rPr>
              <a:t>Protecting the environment</a:t>
            </a:r>
            <a:r>
              <a:rPr lang="en-US" sz="2400" dirty="0">
                <a:solidFill>
                  <a:schemeClr val="dk1"/>
                </a:solidFill>
              </a:rPr>
              <a:t> </a:t>
            </a:r>
          </a:p>
          <a:p>
            <a:pPr marL="0" marR="0" lvl="0" indent="0" algn="ctr" rtl="0">
              <a:spcBef>
                <a:spcPts val="0"/>
              </a:spcBef>
              <a:spcAft>
                <a:spcPts val="0"/>
              </a:spcAft>
              <a:buNone/>
            </a:pP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7">
          <a:extLst>
            <a:ext uri="{FF2B5EF4-FFF2-40B4-BE49-F238E27FC236}">
              <a16:creationId xmlns:a16="http://schemas.microsoft.com/office/drawing/2014/main" id="{BC271700-9076-811B-7C74-EDD3A6687DA2}"/>
            </a:ext>
          </a:extLst>
        </p:cNvPr>
        <p:cNvGrpSpPr/>
        <p:nvPr/>
      </p:nvGrpSpPr>
      <p:grpSpPr>
        <a:xfrm>
          <a:off x="0" y="0"/>
          <a:ext cx="0" cy="0"/>
          <a:chOff x="0" y="0"/>
          <a:chExt cx="0" cy="0"/>
        </a:xfrm>
      </p:grpSpPr>
      <p:sp>
        <p:nvSpPr>
          <p:cNvPr id="598" name="Google Shape;598;p15">
            <a:extLst>
              <a:ext uri="{FF2B5EF4-FFF2-40B4-BE49-F238E27FC236}">
                <a16:creationId xmlns:a16="http://schemas.microsoft.com/office/drawing/2014/main" id="{C3E7B6E3-D686-9892-CC6C-915B044D704D}"/>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9" name="Google Shape;599;p15">
            <a:extLst>
              <a:ext uri="{FF2B5EF4-FFF2-40B4-BE49-F238E27FC236}">
                <a16:creationId xmlns:a16="http://schemas.microsoft.com/office/drawing/2014/main" id="{9CE101FB-0907-E939-E5F1-DBF21025B663}"/>
              </a:ext>
            </a:extLst>
          </p:cNvPr>
          <p:cNvSpPr/>
          <p:nvPr/>
        </p:nvSpPr>
        <p:spPr>
          <a:xfrm rot="-5400000" flipH="1">
            <a:off x="2664306" y="-2664270"/>
            <a:ext cx="6858000" cy="12191233"/>
          </a:xfrm>
          <a:prstGeom prst="rect">
            <a:avLst/>
          </a:prstGeom>
          <a:gradFill>
            <a:gsLst>
              <a:gs pos="0">
                <a:schemeClr val="accent1"/>
              </a:gs>
              <a:gs pos="8000">
                <a:schemeClr val="accent1"/>
              </a:gs>
              <a:gs pos="100000">
                <a:srgbClr val="1F3864"/>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600" name="Google Shape;600;p15">
            <a:extLst>
              <a:ext uri="{FF2B5EF4-FFF2-40B4-BE49-F238E27FC236}">
                <a16:creationId xmlns:a16="http://schemas.microsoft.com/office/drawing/2014/main" id="{EDA33169-BBEB-7955-F80F-79ED92896B1B}"/>
              </a:ext>
            </a:extLst>
          </p:cNvPr>
          <p:cNvSpPr/>
          <p:nvPr/>
        </p:nvSpPr>
        <p:spPr>
          <a:xfrm rot="10800000" flipH="1">
            <a:off x="-5388" y="-2347"/>
            <a:ext cx="12197388" cy="6857572"/>
          </a:xfrm>
          <a:prstGeom prst="rect">
            <a:avLst/>
          </a:prstGeom>
          <a:gradFill>
            <a:gsLst>
              <a:gs pos="0">
                <a:srgbClr val="000000">
                  <a:alpha val="51764"/>
                </a:srgbClr>
              </a:gs>
              <a:gs pos="8000">
                <a:srgbClr val="000000">
                  <a:alpha val="51764"/>
                </a:srgbClr>
              </a:gs>
              <a:gs pos="100000">
                <a:schemeClr val="accent1"/>
              </a:gs>
            </a:gsLst>
            <a:lin ang="4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05" name="Google Shape;605;p15">
            <a:extLst>
              <a:ext uri="{FF2B5EF4-FFF2-40B4-BE49-F238E27FC236}">
                <a16:creationId xmlns:a16="http://schemas.microsoft.com/office/drawing/2014/main" id="{49CA53C1-2D65-882C-1C05-2A98E9F7E9C1}"/>
              </a:ext>
            </a:extLst>
          </p:cNvPr>
          <p:cNvSpPr txBox="1"/>
          <p:nvPr/>
        </p:nvSpPr>
        <p:spPr>
          <a:xfrm>
            <a:off x="4728410" y="4646604"/>
            <a:ext cx="3038900"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FF00"/>
                </a:solidFill>
                <a:latin typeface="Arial"/>
                <a:ea typeface="Arial"/>
                <a:cs typeface="Arial"/>
                <a:sym typeface="Arial"/>
              </a:rPr>
              <a:t>Nazaneen Shokri</a:t>
            </a:r>
          </a:p>
          <a:p>
            <a:pPr marL="0" marR="0" lvl="0" indent="0" algn="ctr" rtl="0">
              <a:spcBef>
                <a:spcPts val="0"/>
              </a:spcBef>
              <a:spcAft>
                <a:spcPts val="0"/>
              </a:spcAft>
              <a:buNone/>
            </a:pPr>
            <a:r>
              <a:rPr lang="en-US" sz="2400" b="1" dirty="0">
                <a:solidFill>
                  <a:srgbClr val="FFFF00"/>
                </a:solidFill>
                <a:latin typeface="Arial"/>
                <a:ea typeface="Arial"/>
                <a:cs typeface="Arial"/>
                <a:sym typeface="Arial"/>
              </a:rPr>
              <a:t>2024-25 Scholar</a:t>
            </a:r>
          </a:p>
          <a:p>
            <a:pPr marL="0" marR="0" lvl="0" indent="0" algn="ctr" rtl="0">
              <a:spcBef>
                <a:spcPts val="0"/>
              </a:spcBef>
              <a:spcAft>
                <a:spcPts val="0"/>
              </a:spcAft>
              <a:buNone/>
            </a:pPr>
            <a:r>
              <a:rPr lang="en-US" sz="2400" b="1" dirty="0">
                <a:solidFill>
                  <a:srgbClr val="FFFF00"/>
                </a:solidFill>
              </a:rPr>
              <a:t>University College London</a:t>
            </a:r>
          </a:p>
          <a:p>
            <a:pPr marL="0" marR="0" lvl="0" indent="0" algn="ctr" rtl="0">
              <a:spcBef>
                <a:spcPts val="0"/>
              </a:spcBef>
              <a:spcAft>
                <a:spcPts val="0"/>
              </a:spcAft>
              <a:buNone/>
            </a:pPr>
            <a:r>
              <a:rPr lang="en-US" sz="2400" b="1" dirty="0">
                <a:solidFill>
                  <a:srgbClr val="FFFF00"/>
                </a:solidFill>
                <a:latin typeface="Arial"/>
                <a:ea typeface="Arial"/>
                <a:cs typeface="Arial"/>
                <a:sym typeface="Arial"/>
              </a:rPr>
              <a:t>London, </a:t>
            </a:r>
            <a:r>
              <a:rPr lang="en-US" sz="2400" b="1" dirty="0">
                <a:solidFill>
                  <a:srgbClr val="FFFF00"/>
                </a:solidFill>
              </a:rPr>
              <a:t>England</a:t>
            </a:r>
            <a:endParaRPr lang="en-US" sz="2400" b="1" dirty="0">
              <a:solidFill>
                <a:srgbClr val="FFFF00"/>
              </a:solidFill>
              <a:latin typeface="Arial"/>
              <a:ea typeface="Arial"/>
              <a:cs typeface="Arial"/>
              <a:sym typeface="Arial"/>
            </a:endParaRPr>
          </a:p>
        </p:txBody>
      </p:sp>
      <p:sp>
        <p:nvSpPr>
          <p:cNvPr id="5" name="TextBox 4">
            <a:extLst>
              <a:ext uri="{FF2B5EF4-FFF2-40B4-BE49-F238E27FC236}">
                <a16:creationId xmlns:a16="http://schemas.microsoft.com/office/drawing/2014/main" id="{B85336C8-BAFD-BAF0-E3A2-5D678176AFC2}"/>
              </a:ext>
            </a:extLst>
          </p:cNvPr>
          <p:cNvSpPr txBox="1"/>
          <p:nvPr/>
        </p:nvSpPr>
        <p:spPr>
          <a:xfrm>
            <a:off x="744319" y="4446057"/>
            <a:ext cx="3038898" cy="2154436"/>
          </a:xfrm>
          <a:prstGeom prst="rect">
            <a:avLst/>
          </a:prstGeom>
          <a:noFill/>
        </p:spPr>
        <p:txBody>
          <a:bodyPr wrap="square" rtlCol="0">
            <a:spAutoFit/>
          </a:bodyPr>
          <a:lstStyle/>
          <a:p>
            <a:pPr marL="0" marR="0" lvl="0" indent="0" algn="ctr" rtl="0">
              <a:spcBef>
                <a:spcPts val="0"/>
              </a:spcBef>
              <a:spcAft>
                <a:spcPts val="0"/>
              </a:spcAft>
              <a:buNone/>
            </a:pPr>
            <a:r>
              <a:rPr lang="en-US" sz="2400" b="1" dirty="0">
                <a:solidFill>
                  <a:srgbClr val="FFFF00"/>
                </a:solidFill>
              </a:rPr>
              <a:t>Ava de Bruin</a:t>
            </a:r>
          </a:p>
          <a:p>
            <a:pPr marL="0" marR="0" lvl="0" indent="0" algn="ctr" rtl="0">
              <a:spcBef>
                <a:spcPts val="0"/>
              </a:spcBef>
              <a:spcAft>
                <a:spcPts val="0"/>
              </a:spcAft>
              <a:buNone/>
            </a:pPr>
            <a:r>
              <a:rPr lang="en-US" sz="2400" b="1" dirty="0">
                <a:solidFill>
                  <a:srgbClr val="FFFF00"/>
                </a:solidFill>
                <a:latin typeface="Arial"/>
                <a:ea typeface="Arial"/>
                <a:cs typeface="Arial"/>
                <a:sym typeface="Arial"/>
              </a:rPr>
              <a:t>2024-25 Scholar</a:t>
            </a:r>
          </a:p>
          <a:p>
            <a:pPr marL="0" marR="0" lvl="0" indent="0" algn="ctr" rtl="0">
              <a:spcBef>
                <a:spcPts val="0"/>
              </a:spcBef>
              <a:spcAft>
                <a:spcPts val="0"/>
              </a:spcAft>
              <a:buNone/>
            </a:pPr>
            <a:r>
              <a:rPr lang="en-US" sz="2400" b="1" dirty="0">
                <a:solidFill>
                  <a:srgbClr val="FFFF00"/>
                </a:solidFill>
              </a:rPr>
              <a:t>London School</a:t>
            </a:r>
          </a:p>
          <a:p>
            <a:pPr marL="0" marR="0" lvl="0" indent="0" algn="ctr" rtl="0">
              <a:spcBef>
                <a:spcPts val="0"/>
              </a:spcBef>
              <a:spcAft>
                <a:spcPts val="0"/>
              </a:spcAft>
              <a:buNone/>
            </a:pPr>
            <a:r>
              <a:rPr lang="en-US" sz="2400" b="1" dirty="0">
                <a:solidFill>
                  <a:srgbClr val="FFFF00"/>
                </a:solidFill>
                <a:latin typeface="Arial"/>
                <a:ea typeface="Arial"/>
                <a:cs typeface="Arial"/>
                <a:sym typeface="Arial"/>
              </a:rPr>
              <a:t>Of Economics</a:t>
            </a:r>
          </a:p>
          <a:p>
            <a:pPr marL="0" marR="0" lvl="0" indent="0" algn="ctr" rtl="0">
              <a:spcBef>
                <a:spcPts val="0"/>
              </a:spcBef>
              <a:spcAft>
                <a:spcPts val="0"/>
              </a:spcAft>
              <a:buNone/>
            </a:pPr>
            <a:r>
              <a:rPr lang="en-US" sz="2400" b="1" dirty="0">
                <a:solidFill>
                  <a:srgbClr val="FFFF00"/>
                </a:solidFill>
              </a:rPr>
              <a:t>London, England</a:t>
            </a:r>
            <a:endParaRPr lang="en-US" sz="2400" b="1" dirty="0">
              <a:solidFill>
                <a:srgbClr val="FFFF00"/>
              </a:solidFill>
              <a:latin typeface="Arial"/>
              <a:ea typeface="Arial"/>
              <a:cs typeface="Arial"/>
              <a:sym typeface="Arial"/>
            </a:endParaRPr>
          </a:p>
          <a:p>
            <a:endParaRPr lang="en-US" dirty="0"/>
          </a:p>
        </p:txBody>
      </p:sp>
      <p:pic>
        <p:nvPicPr>
          <p:cNvPr id="3" name="Picture 2">
            <a:extLst>
              <a:ext uri="{FF2B5EF4-FFF2-40B4-BE49-F238E27FC236}">
                <a16:creationId xmlns:a16="http://schemas.microsoft.com/office/drawing/2014/main" id="{7E6AB6F6-C3EC-FC00-14E9-23344F3ADDE1}"/>
              </a:ext>
            </a:extLst>
          </p:cNvPr>
          <p:cNvPicPr>
            <a:picLocks noChangeAspect="1"/>
          </p:cNvPicPr>
          <p:nvPr/>
        </p:nvPicPr>
        <p:blipFill>
          <a:blip r:embed="rId3"/>
          <a:stretch>
            <a:fillRect/>
          </a:stretch>
        </p:blipFill>
        <p:spPr>
          <a:xfrm>
            <a:off x="744319" y="-18339"/>
            <a:ext cx="3038899" cy="4405090"/>
          </a:xfrm>
          <a:prstGeom prst="rect">
            <a:avLst/>
          </a:prstGeom>
        </p:spPr>
      </p:pic>
      <p:pic>
        <p:nvPicPr>
          <p:cNvPr id="6" name="Picture 5">
            <a:extLst>
              <a:ext uri="{FF2B5EF4-FFF2-40B4-BE49-F238E27FC236}">
                <a16:creationId xmlns:a16="http://schemas.microsoft.com/office/drawing/2014/main" id="{E5EACE51-E17C-0231-A49F-7506E51FBF26}"/>
              </a:ext>
            </a:extLst>
          </p:cNvPr>
          <p:cNvPicPr>
            <a:picLocks noChangeAspect="1"/>
          </p:cNvPicPr>
          <p:nvPr/>
        </p:nvPicPr>
        <p:blipFill>
          <a:blip r:embed="rId4"/>
          <a:stretch>
            <a:fillRect/>
          </a:stretch>
        </p:blipFill>
        <p:spPr>
          <a:xfrm>
            <a:off x="4787225" y="-7469"/>
            <a:ext cx="2921270" cy="4654073"/>
          </a:xfrm>
          <a:prstGeom prst="rect">
            <a:avLst/>
          </a:prstGeom>
        </p:spPr>
      </p:pic>
      <p:pic>
        <p:nvPicPr>
          <p:cNvPr id="4" name="Picture 3">
            <a:extLst>
              <a:ext uri="{FF2B5EF4-FFF2-40B4-BE49-F238E27FC236}">
                <a16:creationId xmlns:a16="http://schemas.microsoft.com/office/drawing/2014/main" id="{1B730A9F-F396-C942-CE9D-5A0940F07AF8}"/>
              </a:ext>
            </a:extLst>
          </p:cNvPr>
          <p:cNvPicPr>
            <a:picLocks noChangeAspect="1"/>
          </p:cNvPicPr>
          <p:nvPr/>
        </p:nvPicPr>
        <p:blipFill>
          <a:blip r:embed="rId5"/>
          <a:stretch>
            <a:fillRect/>
          </a:stretch>
        </p:blipFill>
        <p:spPr>
          <a:xfrm>
            <a:off x="8917989" y="-7469"/>
            <a:ext cx="2529692" cy="4314445"/>
          </a:xfrm>
          <a:prstGeom prst="rect">
            <a:avLst/>
          </a:prstGeom>
        </p:spPr>
      </p:pic>
      <p:pic>
        <p:nvPicPr>
          <p:cNvPr id="8" name="Picture 7">
            <a:extLst>
              <a:ext uri="{FF2B5EF4-FFF2-40B4-BE49-F238E27FC236}">
                <a16:creationId xmlns:a16="http://schemas.microsoft.com/office/drawing/2014/main" id="{19FCE3A5-63BE-1881-355F-DB5D4F652474}"/>
              </a:ext>
            </a:extLst>
          </p:cNvPr>
          <p:cNvPicPr>
            <a:picLocks noChangeAspect="1"/>
          </p:cNvPicPr>
          <p:nvPr/>
        </p:nvPicPr>
        <p:blipFill>
          <a:blip r:embed="rId6"/>
          <a:stretch>
            <a:fillRect/>
          </a:stretch>
        </p:blipFill>
        <p:spPr>
          <a:xfrm>
            <a:off x="8415878" y="4371814"/>
            <a:ext cx="3533914" cy="2213742"/>
          </a:xfrm>
          <a:prstGeom prst="rect">
            <a:avLst/>
          </a:prstGeom>
        </p:spPr>
      </p:pic>
    </p:spTree>
    <p:extLst>
      <p:ext uri="{BB962C8B-B14F-4D97-AF65-F5344CB8AC3E}">
        <p14:creationId xmlns:p14="http://schemas.microsoft.com/office/powerpoint/2010/main" val="154075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7"/>
        <p:cNvGrpSpPr/>
        <p:nvPr/>
      </p:nvGrpSpPr>
      <p:grpSpPr>
        <a:xfrm>
          <a:off x="0" y="0"/>
          <a:ext cx="0" cy="0"/>
          <a:chOff x="0" y="0"/>
          <a:chExt cx="0" cy="0"/>
        </a:xfrm>
      </p:grpSpPr>
      <p:sp>
        <p:nvSpPr>
          <p:cNvPr id="598" name="Google Shape;598;p1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599" name="Google Shape;599;p15"/>
          <p:cNvSpPr/>
          <p:nvPr/>
        </p:nvSpPr>
        <p:spPr>
          <a:xfrm rot="-5400000" flipH="1">
            <a:off x="2665845" y="-2665808"/>
            <a:ext cx="6858000" cy="12194310"/>
          </a:xfrm>
          <a:prstGeom prst="rect">
            <a:avLst/>
          </a:prstGeom>
          <a:gradFill>
            <a:gsLst>
              <a:gs pos="0">
                <a:schemeClr val="accent1"/>
              </a:gs>
              <a:gs pos="8000">
                <a:schemeClr val="accent1"/>
              </a:gs>
              <a:gs pos="100000">
                <a:srgbClr val="1F3864"/>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600" name="Google Shape;600;p15"/>
          <p:cNvSpPr/>
          <p:nvPr/>
        </p:nvSpPr>
        <p:spPr>
          <a:xfrm rot="10800000" flipH="1">
            <a:off x="-4620" y="5121"/>
            <a:ext cx="6100619" cy="6857572"/>
          </a:xfrm>
          <a:prstGeom prst="rect">
            <a:avLst/>
          </a:prstGeom>
          <a:gradFill>
            <a:gsLst>
              <a:gs pos="0">
                <a:srgbClr val="000000">
                  <a:alpha val="51764"/>
                </a:srgbClr>
              </a:gs>
              <a:gs pos="8000">
                <a:srgbClr val="000000">
                  <a:alpha val="51764"/>
                </a:srgbClr>
              </a:gs>
              <a:gs pos="100000">
                <a:schemeClr val="accent1"/>
              </a:gs>
            </a:gsLst>
            <a:lin ang="4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BCF24F24-C233-E1F6-36E9-151D90A0F873}"/>
              </a:ext>
            </a:extLst>
          </p:cNvPr>
          <p:cNvSpPr txBox="1"/>
          <p:nvPr/>
        </p:nvSpPr>
        <p:spPr>
          <a:xfrm>
            <a:off x="734291" y="4303285"/>
            <a:ext cx="4364182" cy="1785104"/>
          </a:xfrm>
          <a:prstGeom prst="rect">
            <a:avLst/>
          </a:prstGeom>
          <a:noFill/>
        </p:spPr>
        <p:txBody>
          <a:bodyPr wrap="square" rtlCol="0">
            <a:spAutoFit/>
          </a:bodyPr>
          <a:lstStyle/>
          <a:p>
            <a:pPr marL="0" marR="0" lvl="0" indent="0" algn="ctr" rtl="0">
              <a:spcBef>
                <a:spcPts val="0"/>
              </a:spcBef>
              <a:spcAft>
                <a:spcPts val="0"/>
              </a:spcAft>
              <a:buNone/>
            </a:pPr>
            <a:r>
              <a:rPr lang="en-US" sz="2400" b="1" dirty="0">
                <a:solidFill>
                  <a:srgbClr val="FFFF00"/>
                </a:solidFill>
              </a:rPr>
              <a:t>Holly Miranda</a:t>
            </a:r>
            <a:endParaRPr lang="en-US" sz="2400" b="1" dirty="0">
              <a:solidFill>
                <a:srgbClr val="FFFF00"/>
              </a:solidFill>
              <a:latin typeface="Arial"/>
              <a:ea typeface="Arial"/>
              <a:cs typeface="Arial"/>
              <a:sym typeface="Arial"/>
            </a:endParaRPr>
          </a:p>
          <a:p>
            <a:pPr marL="0" marR="0" lvl="0" indent="0" algn="ctr" rtl="0">
              <a:spcBef>
                <a:spcPts val="0"/>
              </a:spcBef>
              <a:spcAft>
                <a:spcPts val="0"/>
              </a:spcAft>
              <a:buNone/>
            </a:pPr>
            <a:r>
              <a:rPr lang="en-US" sz="2400" b="1" dirty="0">
                <a:solidFill>
                  <a:srgbClr val="FFFF00"/>
                </a:solidFill>
                <a:latin typeface="Arial"/>
                <a:ea typeface="Arial"/>
                <a:cs typeface="Arial"/>
                <a:sym typeface="Arial"/>
              </a:rPr>
              <a:t>202</a:t>
            </a:r>
            <a:r>
              <a:rPr lang="en-US" sz="2400" b="1" dirty="0">
                <a:solidFill>
                  <a:srgbClr val="FFFF00"/>
                </a:solidFill>
              </a:rPr>
              <a:t>5</a:t>
            </a:r>
            <a:r>
              <a:rPr lang="en-US" sz="2400" b="1" dirty="0">
                <a:solidFill>
                  <a:srgbClr val="FFFF00"/>
                </a:solidFill>
                <a:latin typeface="Arial"/>
                <a:ea typeface="Arial"/>
                <a:cs typeface="Arial"/>
                <a:sym typeface="Arial"/>
              </a:rPr>
              <a:t>-26 Scholar</a:t>
            </a:r>
          </a:p>
          <a:p>
            <a:pPr marL="0" marR="0" lvl="0" indent="0" algn="ctr" rtl="0">
              <a:spcBef>
                <a:spcPts val="0"/>
              </a:spcBef>
              <a:spcAft>
                <a:spcPts val="0"/>
              </a:spcAft>
              <a:buNone/>
            </a:pPr>
            <a:r>
              <a:rPr lang="en-US" sz="2400" b="1" dirty="0">
                <a:solidFill>
                  <a:srgbClr val="FFFF00"/>
                </a:solidFill>
              </a:rPr>
              <a:t>National Taiwan </a:t>
            </a:r>
            <a:r>
              <a:rPr lang="en-US" sz="2400" b="1" dirty="0">
                <a:solidFill>
                  <a:srgbClr val="FFFF00"/>
                </a:solidFill>
                <a:latin typeface="Arial"/>
                <a:ea typeface="Arial"/>
                <a:cs typeface="Arial"/>
                <a:sym typeface="Arial"/>
              </a:rPr>
              <a:t>University</a:t>
            </a:r>
          </a:p>
          <a:p>
            <a:pPr marL="0" marR="0" lvl="0" indent="0" algn="ctr" rtl="0">
              <a:spcBef>
                <a:spcPts val="0"/>
              </a:spcBef>
              <a:spcAft>
                <a:spcPts val="0"/>
              </a:spcAft>
              <a:buNone/>
            </a:pPr>
            <a:r>
              <a:rPr lang="en-US" sz="2400" b="1" dirty="0">
                <a:solidFill>
                  <a:srgbClr val="FFFF00"/>
                </a:solidFill>
              </a:rPr>
              <a:t>Taipei, Taiwan</a:t>
            </a:r>
            <a:endParaRPr lang="en-US" sz="2400" b="1" dirty="0">
              <a:solidFill>
                <a:srgbClr val="FFFF00"/>
              </a:solidFill>
              <a:latin typeface="Arial"/>
              <a:ea typeface="Arial"/>
              <a:cs typeface="Arial"/>
              <a:sym typeface="Arial"/>
            </a:endParaRPr>
          </a:p>
          <a:p>
            <a:endParaRPr lang="en-US" dirty="0"/>
          </a:p>
        </p:txBody>
      </p:sp>
      <p:pic>
        <p:nvPicPr>
          <p:cNvPr id="1026" name="Picture 2">
            <a:extLst>
              <a:ext uri="{FF2B5EF4-FFF2-40B4-BE49-F238E27FC236}">
                <a16:creationId xmlns:a16="http://schemas.microsoft.com/office/drawing/2014/main" id="{388BDB41-F49C-A165-7FB0-EBD52F6F7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182" y="382679"/>
            <a:ext cx="3520327" cy="35203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Profile image">
            <a:extLst>
              <a:ext uri="{FF2B5EF4-FFF2-40B4-BE49-F238E27FC236}">
                <a16:creationId xmlns:a16="http://schemas.microsoft.com/office/drawing/2014/main" id="{4FDF8B74-BF48-FD9A-0EEE-987FB16ABE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82873" y="2755376"/>
            <a:ext cx="3719945" cy="3719945"/>
          </a:xfrm>
          <a:prstGeom prst="rect">
            <a:avLst/>
          </a:prstGeom>
          <a:noFill/>
          <a:ln>
            <a:noFill/>
          </a:ln>
        </p:spPr>
      </p:pic>
      <p:pic>
        <p:nvPicPr>
          <p:cNvPr id="14" name="Picture 13">
            <a:extLst>
              <a:ext uri="{FF2B5EF4-FFF2-40B4-BE49-F238E27FC236}">
                <a16:creationId xmlns:a16="http://schemas.microsoft.com/office/drawing/2014/main" id="{B1307A0E-C250-6B08-6E89-B6D41B0CCE5D}"/>
              </a:ext>
            </a:extLst>
          </p:cNvPr>
          <p:cNvPicPr>
            <a:picLocks noChangeAspect="1"/>
          </p:cNvPicPr>
          <p:nvPr/>
        </p:nvPicPr>
        <p:blipFill>
          <a:blip r:embed="rId5"/>
          <a:stretch>
            <a:fillRect/>
          </a:stretch>
        </p:blipFill>
        <p:spPr>
          <a:xfrm>
            <a:off x="6094844" y="568602"/>
            <a:ext cx="5946140" cy="162052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7">
          <a:extLst>
            <a:ext uri="{FF2B5EF4-FFF2-40B4-BE49-F238E27FC236}">
              <a16:creationId xmlns:a16="http://schemas.microsoft.com/office/drawing/2014/main" id="{375C75D3-AAC4-BE52-1F0F-6693011865B7}"/>
            </a:ext>
          </a:extLst>
        </p:cNvPr>
        <p:cNvGrpSpPr/>
        <p:nvPr/>
      </p:nvGrpSpPr>
      <p:grpSpPr>
        <a:xfrm>
          <a:off x="0" y="0"/>
          <a:ext cx="0" cy="0"/>
          <a:chOff x="0" y="0"/>
          <a:chExt cx="0" cy="0"/>
        </a:xfrm>
      </p:grpSpPr>
      <p:sp>
        <p:nvSpPr>
          <p:cNvPr id="598" name="Google Shape;598;p15">
            <a:extLst>
              <a:ext uri="{FF2B5EF4-FFF2-40B4-BE49-F238E27FC236}">
                <a16:creationId xmlns:a16="http://schemas.microsoft.com/office/drawing/2014/main" id="{E540BA8A-8396-F298-3D92-E835518F967C}"/>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9" name="Google Shape;599;p15">
            <a:extLst>
              <a:ext uri="{FF2B5EF4-FFF2-40B4-BE49-F238E27FC236}">
                <a16:creationId xmlns:a16="http://schemas.microsoft.com/office/drawing/2014/main" id="{E95D22CA-48D3-F09C-CD9A-ACE6D5C93823}"/>
              </a:ext>
            </a:extLst>
          </p:cNvPr>
          <p:cNvSpPr/>
          <p:nvPr/>
        </p:nvSpPr>
        <p:spPr>
          <a:xfrm rot="-5400000" flipH="1">
            <a:off x="2664306" y="-2664270"/>
            <a:ext cx="6858000" cy="12191233"/>
          </a:xfrm>
          <a:prstGeom prst="rect">
            <a:avLst/>
          </a:prstGeom>
          <a:gradFill>
            <a:gsLst>
              <a:gs pos="0">
                <a:schemeClr val="accent1"/>
              </a:gs>
              <a:gs pos="8000">
                <a:schemeClr val="accent1"/>
              </a:gs>
              <a:gs pos="100000">
                <a:srgbClr val="1F3864"/>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600" name="Google Shape;600;p15">
            <a:extLst>
              <a:ext uri="{FF2B5EF4-FFF2-40B4-BE49-F238E27FC236}">
                <a16:creationId xmlns:a16="http://schemas.microsoft.com/office/drawing/2014/main" id="{B4B906E0-5C21-0406-2183-6FAA8FBB614A}"/>
              </a:ext>
            </a:extLst>
          </p:cNvPr>
          <p:cNvSpPr/>
          <p:nvPr/>
        </p:nvSpPr>
        <p:spPr>
          <a:xfrm rot="10800000" flipH="1">
            <a:off x="-5388" y="-30996"/>
            <a:ext cx="9070846" cy="6857572"/>
          </a:xfrm>
          <a:prstGeom prst="rect">
            <a:avLst/>
          </a:prstGeom>
          <a:gradFill>
            <a:gsLst>
              <a:gs pos="0">
                <a:srgbClr val="000000">
                  <a:alpha val="51764"/>
                </a:srgbClr>
              </a:gs>
              <a:gs pos="8000">
                <a:srgbClr val="000000">
                  <a:alpha val="51764"/>
                </a:srgbClr>
              </a:gs>
              <a:gs pos="100000">
                <a:schemeClr val="accent1"/>
              </a:gs>
            </a:gsLst>
            <a:lin ang="4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05" name="Google Shape;605;p15">
            <a:extLst>
              <a:ext uri="{FF2B5EF4-FFF2-40B4-BE49-F238E27FC236}">
                <a16:creationId xmlns:a16="http://schemas.microsoft.com/office/drawing/2014/main" id="{FF2E9734-7BE6-5D6E-192D-BD51024ED7F2}"/>
              </a:ext>
            </a:extLst>
          </p:cNvPr>
          <p:cNvSpPr txBox="1"/>
          <p:nvPr/>
        </p:nvSpPr>
        <p:spPr>
          <a:xfrm>
            <a:off x="4820093" y="4557095"/>
            <a:ext cx="3038898" cy="1200288"/>
          </a:xfrm>
          <a:prstGeom prst="rect">
            <a:avLst/>
          </a:prstGeom>
          <a:noFill/>
          <a:ln>
            <a:noFill/>
          </a:ln>
        </p:spPr>
        <p:txBody>
          <a:bodyPr spcFirstLastPara="1" wrap="square" lIns="91425" tIns="45700" rIns="91425" bIns="45700" anchor="t" anchorCtr="0">
            <a:spAutoFit/>
          </a:bodyPr>
          <a:lstStyle/>
          <a:p>
            <a:pPr lvl="0">
              <a:defRPr/>
            </a:pPr>
            <a:r>
              <a:rPr lang="en-US" sz="2400" b="1" dirty="0">
                <a:solidFill>
                  <a:srgbClr val="FFFF00"/>
                </a:solidFill>
              </a:rPr>
              <a:t>Niccolo </a:t>
            </a:r>
            <a:r>
              <a:rPr lang="en-US" sz="2400" b="1" dirty="0" err="1">
                <a:solidFill>
                  <a:srgbClr val="FFFF00"/>
                </a:solidFill>
              </a:rPr>
              <a:t>Melandri</a:t>
            </a:r>
            <a:endParaRPr lang="en-US" sz="2400" b="1" dirty="0">
              <a:solidFill>
                <a:srgbClr val="FFFF00"/>
              </a:solidFill>
            </a:endParaRPr>
          </a:p>
          <a:p>
            <a:pPr lvl="0">
              <a:defRPr/>
            </a:pPr>
            <a:r>
              <a:rPr lang="en-US" sz="2400" b="1" dirty="0">
                <a:solidFill>
                  <a:srgbClr val="FFFF00"/>
                </a:solidFill>
              </a:rPr>
              <a:t>2025-26 Scholar</a:t>
            </a:r>
          </a:p>
          <a:p>
            <a:pPr lvl="0">
              <a:defRPr/>
            </a:pPr>
            <a:r>
              <a:rPr lang="en-US" sz="2400" b="1" dirty="0">
                <a:solidFill>
                  <a:srgbClr val="FFFF00"/>
                </a:solidFill>
              </a:rPr>
              <a:t>Wake Forest Univ.</a:t>
            </a:r>
          </a:p>
        </p:txBody>
      </p:sp>
      <p:sp>
        <p:nvSpPr>
          <p:cNvPr id="5" name="TextBox 4">
            <a:extLst>
              <a:ext uri="{FF2B5EF4-FFF2-40B4-BE49-F238E27FC236}">
                <a16:creationId xmlns:a16="http://schemas.microsoft.com/office/drawing/2014/main" id="{AD9A56DA-8079-2DE3-48E6-527FEF28A20A}"/>
              </a:ext>
            </a:extLst>
          </p:cNvPr>
          <p:cNvSpPr txBox="1"/>
          <p:nvPr/>
        </p:nvSpPr>
        <p:spPr>
          <a:xfrm>
            <a:off x="4199587" y="392731"/>
            <a:ext cx="3038898" cy="1415772"/>
          </a:xfrm>
          <a:prstGeom prst="rect">
            <a:avLst/>
          </a:prstGeom>
          <a:noFill/>
        </p:spPr>
        <p:txBody>
          <a:bodyPr wrap="square" rtlCol="0">
            <a:spAutoFit/>
          </a:bodyPr>
          <a:lstStyle/>
          <a:p>
            <a:pPr lvl="0">
              <a:defRPr/>
            </a:pPr>
            <a:r>
              <a:rPr lang="en-US" sz="2400" b="1" dirty="0">
                <a:solidFill>
                  <a:srgbClr val="FFFF00"/>
                </a:solidFill>
              </a:rPr>
              <a:t>Victoria Marchetti</a:t>
            </a:r>
          </a:p>
          <a:p>
            <a:pPr lvl="0">
              <a:defRPr/>
            </a:pPr>
            <a:r>
              <a:rPr lang="en-US" sz="2400" b="1" dirty="0">
                <a:solidFill>
                  <a:srgbClr val="FFFF00"/>
                </a:solidFill>
              </a:rPr>
              <a:t>2025-26 Scholar</a:t>
            </a:r>
          </a:p>
          <a:p>
            <a:pPr lvl="0">
              <a:defRPr/>
            </a:pPr>
            <a:r>
              <a:rPr lang="en-US" sz="2400" b="1" dirty="0">
                <a:solidFill>
                  <a:srgbClr val="FFFF00"/>
                </a:solidFill>
              </a:rPr>
              <a:t>Wake Forest Univ.</a:t>
            </a:r>
          </a:p>
          <a:p>
            <a:endParaRPr lang="en-US" dirty="0"/>
          </a:p>
        </p:txBody>
      </p:sp>
      <p:pic>
        <p:nvPicPr>
          <p:cNvPr id="2" name="Picture 1" descr="A person taking a selfie&#10;&#10;AI-generated content may be incorrect.">
            <a:extLst>
              <a:ext uri="{FF2B5EF4-FFF2-40B4-BE49-F238E27FC236}">
                <a16:creationId xmlns:a16="http://schemas.microsoft.com/office/drawing/2014/main" id="{6E2A4C4B-1692-49B9-F27E-857E3E21AB0E}"/>
              </a:ext>
            </a:extLst>
          </p:cNvPr>
          <p:cNvPicPr>
            <a:picLocks noChangeAspect="1"/>
          </p:cNvPicPr>
          <p:nvPr/>
        </p:nvPicPr>
        <p:blipFill>
          <a:blip r:embed="rId3"/>
          <a:stretch>
            <a:fillRect/>
          </a:stretch>
        </p:blipFill>
        <p:spPr>
          <a:xfrm>
            <a:off x="340490" y="216131"/>
            <a:ext cx="3663968" cy="4885290"/>
          </a:xfrm>
          <a:prstGeom prst="rect">
            <a:avLst/>
          </a:prstGeom>
        </p:spPr>
      </p:pic>
      <p:pic>
        <p:nvPicPr>
          <p:cNvPr id="4" name="Picture 3" descr="A person with curly hair and beard&#10;&#10;AI-generated content may be incorrect.">
            <a:extLst>
              <a:ext uri="{FF2B5EF4-FFF2-40B4-BE49-F238E27FC236}">
                <a16:creationId xmlns:a16="http://schemas.microsoft.com/office/drawing/2014/main" id="{FF8C123C-A3BC-B77D-03E6-30AB6F65BAAA}"/>
              </a:ext>
            </a:extLst>
          </p:cNvPr>
          <p:cNvPicPr>
            <a:picLocks noChangeAspect="1"/>
          </p:cNvPicPr>
          <p:nvPr/>
        </p:nvPicPr>
        <p:blipFill>
          <a:blip r:embed="rId4"/>
          <a:stretch>
            <a:fillRect/>
          </a:stretch>
        </p:blipFill>
        <p:spPr>
          <a:xfrm>
            <a:off x="8054120" y="1513490"/>
            <a:ext cx="3979939" cy="5116147"/>
          </a:xfrm>
          <a:prstGeom prst="rect">
            <a:avLst/>
          </a:prstGeom>
        </p:spPr>
      </p:pic>
    </p:spTree>
    <p:extLst>
      <p:ext uri="{BB962C8B-B14F-4D97-AF65-F5344CB8AC3E}">
        <p14:creationId xmlns:p14="http://schemas.microsoft.com/office/powerpoint/2010/main" val="1942034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7">
          <a:extLst>
            <a:ext uri="{FF2B5EF4-FFF2-40B4-BE49-F238E27FC236}">
              <a16:creationId xmlns:a16="http://schemas.microsoft.com/office/drawing/2014/main" id="{BF742875-E402-9CAC-28A6-A3267364365B}"/>
            </a:ext>
          </a:extLst>
        </p:cNvPr>
        <p:cNvGrpSpPr/>
        <p:nvPr/>
      </p:nvGrpSpPr>
      <p:grpSpPr>
        <a:xfrm>
          <a:off x="0" y="0"/>
          <a:ext cx="0" cy="0"/>
          <a:chOff x="0" y="0"/>
          <a:chExt cx="0" cy="0"/>
        </a:xfrm>
      </p:grpSpPr>
      <p:sp>
        <p:nvSpPr>
          <p:cNvPr id="600" name="Google Shape;600;p15">
            <a:extLst>
              <a:ext uri="{FF2B5EF4-FFF2-40B4-BE49-F238E27FC236}">
                <a16:creationId xmlns:a16="http://schemas.microsoft.com/office/drawing/2014/main" id="{D813851F-B83C-8D46-73CA-7DB979FEA19F}"/>
              </a:ext>
            </a:extLst>
          </p:cNvPr>
          <p:cNvSpPr/>
          <p:nvPr/>
        </p:nvSpPr>
        <p:spPr>
          <a:xfrm rot="10800000" flipH="1">
            <a:off x="-5389" y="-30996"/>
            <a:ext cx="12191233" cy="6857572"/>
          </a:xfrm>
          <a:prstGeom prst="rect">
            <a:avLst/>
          </a:prstGeom>
          <a:gradFill>
            <a:gsLst>
              <a:gs pos="0">
                <a:srgbClr val="000000">
                  <a:alpha val="51764"/>
                </a:srgbClr>
              </a:gs>
              <a:gs pos="8000">
                <a:srgbClr val="000000">
                  <a:alpha val="51764"/>
                </a:srgbClr>
              </a:gs>
              <a:gs pos="100000">
                <a:schemeClr val="accent1"/>
              </a:gs>
            </a:gsLst>
            <a:lin ang="4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98" name="Google Shape;598;p15">
            <a:extLst>
              <a:ext uri="{FF2B5EF4-FFF2-40B4-BE49-F238E27FC236}">
                <a16:creationId xmlns:a16="http://schemas.microsoft.com/office/drawing/2014/main" id="{583BE803-1E8D-7FC4-C48A-B3D3C08D8AFD}"/>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9" name="Google Shape;599;p15">
            <a:extLst>
              <a:ext uri="{FF2B5EF4-FFF2-40B4-BE49-F238E27FC236}">
                <a16:creationId xmlns:a16="http://schemas.microsoft.com/office/drawing/2014/main" id="{D9EEAFC4-90E0-9C64-1D56-ACEE8767C06A}"/>
              </a:ext>
            </a:extLst>
          </p:cNvPr>
          <p:cNvSpPr/>
          <p:nvPr/>
        </p:nvSpPr>
        <p:spPr>
          <a:xfrm rot="-5400000" flipH="1">
            <a:off x="2664306" y="-2664270"/>
            <a:ext cx="6858000" cy="12191233"/>
          </a:xfrm>
          <a:prstGeom prst="rect">
            <a:avLst/>
          </a:prstGeom>
          <a:gradFill>
            <a:gsLst>
              <a:gs pos="0">
                <a:schemeClr val="accent1"/>
              </a:gs>
              <a:gs pos="8000">
                <a:schemeClr val="accent1"/>
              </a:gs>
              <a:gs pos="100000">
                <a:srgbClr val="1F3864"/>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1D09F488-A34E-DCD4-FEFF-009092269C93}"/>
              </a:ext>
            </a:extLst>
          </p:cNvPr>
          <p:cNvSpPr txBox="1"/>
          <p:nvPr/>
        </p:nvSpPr>
        <p:spPr>
          <a:xfrm>
            <a:off x="318655" y="392731"/>
            <a:ext cx="11485418" cy="7531292"/>
          </a:xfrm>
          <a:prstGeom prst="rect">
            <a:avLst/>
          </a:prstGeom>
          <a:noFill/>
        </p:spPr>
        <p:txBody>
          <a:bodyPr wrap="square" rtlCol="0">
            <a:spAutoFit/>
          </a:bodyPr>
          <a:lstStyle/>
          <a:p>
            <a:pPr>
              <a:lnSpc>
                <a:spcPct val="115000"/>
              </a:lnSpc>
              <a:spcAft>
                <a:spcPts val="800"/>
              </a:spcAft>
            </a:pPr>
            <a:r>
              <a:rPr lang="en-US" sz="2400" kern="100" dirty="0">
                <a:solidFill>
                  <a:srgbClr val="FFFF00"/>
                </a:solidFill>
                <a:latin typeface="Arial" panose="020B0604020202020204" pitchFamily="34" charset="0"/>
                <a:ea typeface="Aptos" panose="020B0004020202020204" pitchFamily="34" charset="0"/>
                <a:cs typeface="Aptos" panose="020B0004020202020204" pitchFamily="34" charset="0"/>
              </a:rPr>
              <a:t>“The Ambassadorial scholarship helped me figure out my interest in environmental science could also help solve problems around the world.  It helped me form goals around my interests that ultimately lead me to my current job and career as an environmental science educator. </a:t>
            </a:r>
          </a:p>
          <a:p>
            <a:pPr>
              <a:lnSpc>
                <a:spcPct val="115000"/>
              </a:lnSpc>
              <a:spcAft>
                <a:spcPts val="800"/>
              </a:spcAft>
            </a:pPr>
            <a:endParaRPr lang="en-US" sz="1000" kern="100" dirty="0">
              <a:solidFill>
                <a:srgbClr val="FFFF00"/>
              </a:solidFill>
              <a:latin typeface="Arial" panose="020B0604020202020204" pitchFamily="34" charset="0"/>
              <a:ea typeface="Aptos" panose="020B0004020202020204" pitchFamily="34" charset="0"/>
              <a:cs typeface="Aptos" panose="020B0004020202020204" pitchFamily="34" charset="0"/>
            </a:endParaRPr>
          </a:p>
          <a:p>
            <a:pPr>
              <a:lnSpc>
                <a:spcPct val="115000"/>
              </a:lnSpc>
              <a:spcAft>
                <a:spcPts val="800"/>
              </a:spcAft>
            </a:pPr>
            <a:r>
              <a:rPr lang="en-US" sz="2400" kern="100" dirty="0">
                <a:solidFill>
                  <a:srgbClr val="FFFF00"/>
                </a:solidFill>
                <a:latin typeface="Arial" panose="020B0604020202020204" pitchFamily="34" charset="0"/>
                <a:ea typeface="Aptos" panose="020B0004020202020204" pitchFamily="34" charset="0"/>
                <a:cs typeface="Aptos" panose="020B0004020202020204" pitchFamily="34" charset="0"/>
              </a:rPr>
              <a:t>I also learned how to properly partner with local communities to help them reach their own goals.  It was truly a life-changing experience for me.  The Rotary projects I volunteered with on the ground in Cape Town are some of my favorite memories and I learned so much about community service from the Rotarians I worked with. </a:t>
            </a:r>
          </a:p>
          <a:p>
            <a:pPr>
              <a:lnSpc>
                <a:spcPct val="115000"/>
              </a:lnSpc>
              <a:spcAft>
                <a:spcPts val="800"/>
              </a:spcAft>
            </a:pPr>
            <a:endParaRPr lang="en-US" sz="1000" kern="100" dirty="0">
              <a:solidFill>
                <a:srgbClr val="FFFF00"/>
              </a:solidFill>
              <a:latin typeface="Arial" panose="020B0604020202020204" pitchFamily="34" charset="0"/>
              <a:ea typeface="Aptos" panose="020B0004020202020204" pitchFamily="34" charset="0"/>
              <a:cs typeface="Aptos" panose="020B0004020202020204" pitchFamily="34" charset="0"/>
            </a:endParaRPr>
          </a:p>
          <a:p>
            <a:pPr>
              <a:lnSpc>
                <a:spcPct val="115000"/>
              </a:lnSpc>
              <a:spcAft>
                <a:spcPts val="800"/>
              </a:spcAft>
            </a:pPr>
            <a:r>
              <a:rPr lang="en-US" sz="2400" kern="100" dirty="0">
                <a:solidFill>
                  <a:srgbClr val="FFFF00"/>
                </a:solidFill>
                <a:latin typeface="Arial" panose="020B0604020202020204" pitchFamily="34" charset="0"/>
                <a:ea typeface="Aptos" panose="020B0004020202020204" pitchFamily="34" charset="0"/>
                <a:cs typeface="Aptos" panose="020B0004020202020204" pitchFamily="34" charset="0"/>
              </a:rPr>
              <a:t>Those lessons are still with me today, as I have been involved with Rotary at various times since my scholarship.”</a:t>
            </a:r>
          </a:p>
          <a:p>
            <a:pPr>
              <a:lnSpc>
                <a:spcPct val="115000"/>
              </a:lnSpc>
              <a:spcAft>
                <a:spcPts val="800"/>
              </a:spcAft>
            </a:pPr>
            <a:endParaRPr lang="en-US" sz="2400" kern="100" dirty="0">
              <a:solidFill>
                <a:srgbClr val="FFFF00"/>
              </a:solidFill>
              <a:latin typeface="Arial" panose="020B0604020202020204" pitchFamily="34" charset="0"/>
              <a:ea typeface="Aptos" panose="020B0004020202020204" pitchFamily="34" charset="0"/>
              <a:cs typeface="Aptos" panose="020B0004020202020204" pitchFamily="34" charset="0"/>
            </a:endParaRPr>
          </a:p>
          <a:p>
            <a:pPr>
              <a:lnSpc>
                <a:spcPct val="115000"/>
              </a:lnSpc>
              <a:spcAft>
                <a:spcPts val="800"/>
              </a:spcAft>
            </a:pPr>
            <a:r>
              <a:rPr lang="en-US" sz="2400" i="1" kern="100" dirty="0">
                <a:solidFill>
                  <a:srgbClr val="FFFF00"/>
                </a:solidFill>
                <a:latin typeface="Arial" panose="020B0604020202020204" pitchFamily="34" charset="0"/>
                <a:ea typeface="Aptos" panose="020B0004020202020204" pitchFamily="34" charset="0"/>
                <a:cs typeface="Aptos" panose="020B0004020202020204" pitchFamily="34" charset="0"/>
              </a:rPr>
              <a:t>Chrissy </a:t>
            </a:r>
            <a:r>
              <a:rPr lang="en-US" sz="2400" i="1" kern="100" dirty="0" err="1">
                <a:solidFill>
                  <a:srgbClr val="FFFF00"/>
                </a:solidFill>
                <a:latin typeface="Arial" panose="020B0604020202020204" pitchFamily="34" charset="0"/>
                <a:ea typeface="Aptos" panose="020B0004020202020204" pitchFamily="34" charset="0"/>
                <a:cs typeface="Aptos" panose="020B0004020202020204" pitchFamily="34" charset="0"/>
              </a:rPr>
              <a:t>Orangio</a:t>
            </a:r>
            <a:r>
              <a:rPr lang="en-US" sz="2400" i="1" kern="100" dirty="0">
                <a:solidFill>
                  <a:srgbClr val="FFFF00"/>
                </a:solidFill>
                <a:latin typeface="Arial" panose="020B0604020202020204" pitchFamily="34" charset="0"/>
                <a:ea typeface="Aptos" panose="020B0004020202020204" pitchFamily="34" charset="0"/>
                <a:cs typeface="Aptos" panose="020B0004020202020204" pitchFamily="34" charset="0"/>
              </a:rPr>
              <a:t>, 2009 Ambassadorial Scholar</a:t>
            </a:r>
            <a:endParaRPr lang="en-US" sz="2400" i="1" kern="100" dirty="0">
              <a:solidFill>
                <a:srgbClr val="FFFF00"/>
              </a:solidFill>
              <a:latin typeface="Aptos" panose="020B0004020202020204" pitchFamily="34" charset="0"/>
              <a:ea typeface="Aptos" panose="020B0004020202020204" pitchFamily="34" charset="0"/>
              <a:cs typeface="Aptos" panose="020B0004020202020204" pitchFamily="34" charset="0"/>
            </a:endParaRPr>
          </a:p>
          <a:p>
            <a:pPr>
              <a:lnSpc>
                <a:spcPct val="115000"/>
              </a:lnSpc>
              <a:spcAft>
                <a:spcPts val="800"/>
              </a:spcAft>
            </a:pPr>
            <a:r>
              <a:rPr lang="en-US" sz="2400" kern="100" dirty="0">
                <a:solidFill>
                  <a:srgbClr val="FFFF00"/>
                </a:solidFill>
                <a:latin typeface="Arial" panose="020B0604020202020204" pitchFamily="34" charset="0"/>
                <a:ea typeface="Aptos" panose="020B0004020202020204" pitchFamily="34" charset="0"/>
                <a:cs typeface="Aptos" panose="020B0004020202020204" pitchFamily="34" charset="0"/>
              </a:rPr>
              <a:t> </a:t>
            </a:r>
            <a:endParaRPr lang="en-US" sz="2400" kern="100" dirty="0">
              <a:solidFill>
                <a:srgbClr val="FFFF00"/>
              </a:solidFill>
              <a:latin typeface="Aptos" panose="020B0004020202020204" pitchFamily="34" charset="0"/>
              <a:ea typeface="Aptos" panose="020B0004020202020204" pitchFamily="34" charset="0"/>
              <a:cs typeface="Aptos" panose="020B0004020202020204" pitchFamily="34" charset="0"/>
            </a:endParaRPr>
          </a:p>
          <a:p>
            <a:pPr>
              <a:lnSpc>
                <a:spcPct val="115000"/>
              </a:lnSpc>
              <a:spcAft>
                <a:spcPts val="800"/>
              </a:spcAft>
            </a:pPr>
            <a:endParaRPr lang="en-US" sz="2400" kern="100" dirty="0">
              <a:solidFill>
                <a:srgbClr val="FFFF00"/>
              </a:solidFill>
              <a:latin typeface="Aptos" panose="020B0004020202020204" pitchFamily="34" charset="0"/>
              <a:ea typeface="Aptos" panose="020B0004020202020204" pitchFamily="34" charset="0"/>
              <a:cs typeface="Aptos" panose="020B0004020202020204" pitchFamily="34" charset="0"/>
            </a:endParaRPr>
          </a:p>
          <a:p>
            <a:endParaRPr lang="en-US" dirty="0"/>
          </a:p>
        </p:txBody>
      </p:sp>
    </p:spTree>
    <p:extLst>
      <p:ext uri="{BB962C8B-B14F-4D97-AF65-F5344CB8AC3E}">
        <p14:creationId xmlns:p14="http://schemas.microsoft.com/office/powerpoint/2010/main" val="419969050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3943</TotalTime>
  <Words>1221</Words>
  <Application>Microsoft Office PowerPoint</Application>
  <PresentationFormat>Widescreen</PresentationFormat>
  <Paragraphs>159</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Calibri</vt:lpstr>
      <vt:lpstr>Aptos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 Thompson</dc:creator>
  <cp:lastModifiedBy>Russell Guy</cp:lastModifiedBy>
  <cp:revision>73</cp:revision>
  <cp:lastPrinted>2025-12-02T02:33:26Z</cp:lastPrinted>
  <dcterms:created xsi:type="dcterms:W3CDTF">2022-02-12T02:09:04Z</dcterms:created>
  <dcterms:modified xsi:type="dcterms:W3CDTF">2026-05-11T16:36:06Z</dcterms:modified>
</cp:coreProperties>
</file>